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95" r:id="rId3"/>
    <p:sldId id="296" r:id="rId4"/>
    <p:sldId id="297" r:id="rId5"/>
    <p:sldId id="299" r:id="rId6"/>
    <p:sldId id="298" r:id="rId7"/>
    <p:sldId id="301" r:id="rId8"/>
    <p:sldId id="270" r:id="rId9"/>
    <p:sldId id="292" r:id="rId10"/>
    <p:sldId id="268" r:id="rId11"/>
    <p:sldId id="269" r:id="rId12"/>
    <p:sldId id="266" r:id="rId13"/>
    <p:sldId id="267" r:id="rId14"/>
    <p:sldId id="302" r:id="rId15"/>
    <p:sldId id="303" r:id="rId16"/>
    <p:sldId id="305" r:id="rId17"/>
    <p:sldId id="304" r:id="rId18"/>
    <p:sldId id="272" r:id="rId19"/>
    <p:sldId id="273" r:id="rId20"/>
    <p:sldId id="274" r:id="rId21"/>
    <p:sldId id="275" r:id="rId22"/>
    <p:sldId id="276" r:id="rId23"/>
    <p:sldId id="277" r:id="rId24"/>
    <p:sldId id="307" r:id="rId25"/>
    <p:sldId id="306" r:id="rId26"/>
    <p:sldId id="310" r:id="rId27"/>
    <p:sldId id="308" r:id="rId28"/>
    <p:sldId id="309" r:id="rId29"/>
    <p:sldId id="29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3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1D5C3D-D336-5242-87E7-7AF7E247AA40}" type="datetimeFigureOut">
              <a:rPr lang="en-US" smtClean="0"/>
              <a:t>3/10/17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248A0-4B9C-D245-BC78-DD7992A5348B}" type="slidenum">
              <a:rPr lang="en-US" smtClean="0"/>
              <a:t>‹#›</a:t>
            </a:fld>
            <a:endParaRPr lang="en-US"/>
          </a:p>
        </p:txBody>
      </p:sp>
    </p:spTree>
    <p:extLst>
      <p:ext uri="{BB962C8B-B14F-4D97-AF65-F5344CB8AC3E}">
        <p14:creationId xmlns:p14="http://schemas.microsoft.com/office/powerpoint/2010/main" val="553616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CC2DA-645C-A043-A807-2414ACA8634B}" type="datetimeFigureOut">
              <a:rPr lang="en-US" smtClean="0"/>
              <a:t>3/10/17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9CA82-14BC-A446-96FE-EEB0535F84EC}" type="slidenum">
              <a:rPr lang="en-US" smtClean="0"/>
              <a:t>‹#›</a:t>
            </a:fld>
            <a:endParaRPr lang="en-US"/>
          </a:p>
        </p:txBody>
      </p:sp>
    </p:spTree>
    <p:extLst>
      <p:ext uri="{BB962C8B-B14F-4D97-AF65-F5344CB8AC3E}">
        <p14:creationId xmlns:p14="http://schemas.microsoft.com/office/powerpoint/2010/main" val="12029439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21E5E8-5F1B-F349-BFC1-C2DD09454702}" type="datetime1">
              <a:rPr lang="en-US" smtClean="0"/>
              <a:t>3/10/17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369390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77402E-FC62-5148-8553-52265F30BCD3}" type="datetime1">
              <a:rPr lang="en-US" smtClean="0"/>
              <a:t>3/10/17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376293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1D3065-F93A-7048-8FB7-B1DD1EC5EFF1}" type="datetime1">
              <a:rPr lang="en-US" smtClean="0"/>
              <a:t>3/10/17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257136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9"/>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DDEC8ED6-D5DD-D048-AE70-5F55CDCCB9AB}" type="datetime1">
              <a:rPr lang="en-US" smtClean="0"/>
              <a:t>3/10/17</a:t>
            </a:fld>
            <a:endParaRPr lang="en-US"/>
          </a:p>
        </p:txBody>
      </p:sp>
      <p:sp>
        <p:nvSpPr>
          <p:cNvPr id="6" name="Rectangle 20"/>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383486B-CA81-439F-BC39-3D29352DDD26}" type="slidenum">
              <a:rPr lang="en-US"/>
              <a:pPr>
                <a:defRPr/>
              </a:pPr>
              <a:t>‹#›</a:t>
            </a:fld>
            <a:endParaRPr lang="en-US"/>
          </a:p>
        </p:txBody>
      </p:sp>
    </p:spTree>
    <p:extLst>
      <p:ext uri="{BB962C8B-B14F-4D97-AF65-F5344CB8AC3E}">
        <p14:creationId xmlns:p14="http://schemas.microsoft.com/office/powerpoint/2010/main" val="130540055"/>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37ECDD-A7AF-1D41-BB92-07B8EF74841C}" type="datetime1">
              <a:rPr lang="en-US" smtClean="0"/>
              <a:t>3/10/17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279987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A729A7-C470-B04D-99E4-C7D0832195BC}" type="datetime1">
              <a:rPr lang="en-US" smtClean="0"/>
              <a:t>3/10/17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171926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BA0D3E-5E15-1744-844D-E373FB7CCA6F}" type="datetime1">
              <a:rPr lang="en-US" smtClean="0"/>
              <a:t>3/10/17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217197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BD021D-B23E-8445-AE82-DD140498EE2B}" type="datetime1">
              <a:rPr lang="en-US" smtClean="0"/>
              <a:t>3/10/17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79392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2158E3-705B-7048-8DE5-8F114A3EC9C0}" type="datetime1">
              <a:rPr lang="en-US" smtClean="0"/>
              <a:t>3/10/17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378059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0D68E5B-9362-B340-AD01-9D86D3ACDC3E}" type="datetime1">
              <a:rPr lang="en-US" smtClean="0"/>
              <a:t>3/10/17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133141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90936C-086F-FF4D-88E1-D9644A19904D}" type="datetime1">
              <a:rPr lang="en-US" smtClean="0"/>
              <a:t>3/10/17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369073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2E0457-54F9-2948-AB3D-7378B889A2A5}" type="datetime1">
              <a:rPr lang="en-US" smtClean="0"/>
              <a:t>3/10/17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0FA56F-C3CD-9A47-BB06-01723E1A5EB6}" type="slidenum">
              <a:rPr lang="en-US" smtClean="0"/>
              <a:t>‹#›</a:t>
            </a:fld>
            <a:endParaRPr lang="en-US"/>
          </a:p>
        </p:txBody>
      </p:sp>
    </p:spTree>
    <p:extLst>
      <p:ext uri="{BB962C8B-B14F-4D97-AF65-F5344CB8AC3E}">
        <p14:creationId xmlns:p14="http://schemas.microsoft.com/office/powerpoint/2010/main" val="4141588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98000">
              <a:schemeClr val="accent1">
                <a:lumMod val="75000"/>
              </a:schemeClr>
            </a:gs>
          </a:gsLst>
          <a:lin ang="15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FA56F-C3CD-9A47-BB06-01723E1A5EB6}" type="slidenum">
              <a:rPr lang="en-US" smtClean="0"/>
              <a:t>‹#›</a:t>
            </a:fld>
            <a:endParaRPr lang="en-US" dirty="0"/>
          </a:p>
        </p:txBody>
      </p:sp>
      <p:pic>
        <p:nvPicPr>
          <p:cNvPr id="7" name="Picture 6" descr="faceboo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0615" y="5942873"/>
            <a:ext cx="2275212" cy="778601"/>
          </a:xfrm>
          <a:prstGeom prst="rect">
            <a:avLst/>
          </a:prstGeom>
        </p:spPr>
      </p:pic>
    </p:spTree>
    <p:extLst>
      <p:ext uri="{BB962C8B-B14F-4D97-AF65-F5344CB8AC3E}">
        <p14:creationId xmlns:p14="http://schemas.microsoft.com/office/powerpoint/2010/main" val="178876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Constantia"/>
          <a:ea typeface="+mj-ea"/>
          <a:cs typeface="Constant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abanca@inquirylearningcenter.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0cP0001399.JPG%20%20%20%20%20%20%20%20%20%20%20%20%20%20%20%20%20%20%20%20%20%20%20%20%20%20%20%20%20%20%20%20%20%20%20%20%20%20%20%20%20%20%20%20%20%20%20%20%20%20%2000041563%0cMacintosh%20HD%20%20%20%20%20%20%20%20%20%20%20%20%20%20%20%20%20%20%20ABA75728:" TargetMode="External"/><Relationship Id="rId4" Type="http://schemas.openxmlformats.org/officeDocument/2006/relationships/image" Target="../media/image7.png"/><Relationship Id="rId5" Type="http://schemas.openxmlformats.org/officeDocument/2006/relationships/image" Target="%0cP0001394.JPG%20%20%20%20%20%20%20%20%20%20%20%20%20%20%20%20%20%20%20%20%20%20%20%20%20%20%20%20%20%20%20%20%20%20%20%20%20%20%20%20%20%20%20%20%20%20%20%20%20%20%2000041563%0cMacintosh%20HD%20%20%20%20%20%20%20%20%20%20%20%20%20%20%20%20%20%20%20ABA75728:" TargetMode="External"/><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0cP0001405.JPG%20%20%20%20%20%20%20%20%20%20%20%20%20%20%20%20%20%20%20%20%20%20%20%20%20%20%20%20%20%20%20%20%20%20%20%20%20%20%20%20%20%20%20%20%20%20%20%20%20%20%2000041563%0cMacintosh%20HD%20%20%20%20%20%20%20%20%20%20%20%20%20%20%20%20%20%20%20ABA7572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ciencedaily.com/releases/2016/10/161003103651.htm" TargetMode="Externa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ATAie6v-6fRJutgf1J8kQxMpPwuD5cL7dvoMvVQExkE/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gif"/><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gif"/><Relationship Id="rId6"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hyperlink" Target="https://docs.google.com/document/d/1OhLpTwqev6RIwa2f3jQt5brHZ3ZoV2jau5-6sWo3ZSQ/edit?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0cP0001384.JPG%20%20%20%20%20%20%20%20%20%20%20%20%20%20%20%20%20%20%20%20%20%20%20%20%20%20%20%20%20%20%20%20%20%20%20%20%20%20%20%20%20%20%20%20%20%20%20%20%20%20%2000041563%0cMacintosh%20HD%20%20%20%20%20%20%20%20%20%20%20%20%20%20%20%20%20%20%20ABA7572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062" y="1987735"/>
            <a:ext cx="8747986" cy="1470025"/>
          </a:xfrm>
        </p:spPr>
        <p:txBody>
          <a:bodyPr/>
          <a:lstStyle/>
          <a:p>
            <a:r>
              <a:rPr lang="en-US" dirty="0" smtClean="0"/>
              <a:t>Research and Authentic Inquiry</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Dr. Frank LaBanca</a:t>
            </a:r>
          </a:p>
          <a:p>
            <a:r>
              <a:rPr lang="en-US" sz="2400" dirty="0" smtClean="0">
                <a:solidFill>
                  <a:schemeClr val="tx1"/>
                </a:solidFill>
                <a:hlinkClick r:id="rId2"/>
              </a:rPr>
              <a:t>labanca@inquirylearningcenter.org</a:t>
            </a:r>
            <a:endParaRPr lang="en-US" sz="2400" dirty="0" smtClean="0">
              <a:solidFill>
                <a:schemeClr val="tx1"/>
              </a:solidFill>
            </a:endParaRPr>
          </a:p>
          <a:p>
            <a:r>
              <a:rPr lang="en-US" sz="2400" dirty="0" err="1" smtClean="0">
                <a:solidFill>
                  <a:schemeClr val="tx1"/>
                </a:solidFill>
              </a:rPr>
              <a:t>inquirylearningcenter.org</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500FA56F-C3CD-9A47-BB06-01723E1A5EB6}" type="slidenum">
              <a:rPr lang="en-US" smtClean="0"/>
              <a:t>1</a:t>
            </a:fld>
            <a:endParaRPr lang="en-US"/>
          </a:p>
        </p:txBody>
      </p:sp>
    </p:spTree>
    <p:extLst>
      <p:ext uri="{BB962C8B-B14F-4D97-AF65-F5344CB8AC3E}">
        <p14:creationId xmlns:p14="http://schemas.microsoft.com/office/powerpoint/2010/main" val="21197417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smtClean="0"/>
              <a:t>Start Selling With The Title!</a:t>
            </a:r>
            <a:br>
              <a:rPr lang="en-US" dirty="0" smtClean="0"/>
            </a:br>
            <a:r>
              <a:rPr lang="en-US" sz="3200" dirty="0" smtClean="0"/>
              <a:t>Title Should Stand Alone</a:t>
            </a:r>
            <a:r>
              <a:rPr lang="en-US" dirty="0" smtClean="0"/>
              <a:t>!</a:t>
            </a:r>
          </a:p>
        </p:txBody>
      </p:sp>
      <p:sp>
        <p:nvSpPr>
          <p:cNvPr id="8" name="Slide Number Placeholder 7"/>
          <p:cNvSpPr>
            <a:spLocks noGrp="1"/>
          </p:cNvSpPr>
          <p:nvPr>
            <p:ph type="sldNum" sz="quarter" idx="12"/>
          </p:nvPr>
        </p:nvSpPr>
        <p:spPr/>
        <p:txBody>
          <a:bodyPr/>
          <a:lstStyle/>
          <a:p>
            <a:pPr>
              <a:defRPr/>
            </a:pPr>
            <a:fld id="{E383486B-CA81-439F-BC39-3D29352DDD26}" type="slidenum">
              <a:rPr lang="en-US" smtClean="0"/>
              <a:pPr>
                <a:defRPr/>
              </a:pPr>
              <a:t>10</a:t>
            </a:fld>
            <a:endParaRPr lang="en-US"/>
          </a:p>
        </p:txBody>
      </p:sp>
      <p:sp>
        <p:nvSpPr>
          <p:cNvPr id="28675" name="Rectangle 3"/>
          <p:cNvSpPr>
            <a:spLocks noGrp="1" noChangeArrowheads="1"/>
          </p:cNvSpPr>
          <p:nvPr>
            <p:ph type="body" sz="half" idx="4294967295"/>
          </p:nvPr>
        </p:nvSpPr>
        <p:spPr>
          <a:xfrm>
            <a:off x="287285" y="2286000"/>
            <a:ext cx="3810000" cy="3810000"/>
          </a:xfrm>
        </p:spPr>
        <p:txBody>
          <a:bodyPr/>
          <a:lstStyle/>
          <a:p>
            <a:pPr marL="6350" indent="7938" algn="ctr">
              <a:buNone/>
            </a:pPr>
            <a:r>
              <a:rPr lang="en-US" sz="2400" dirty="0" smtClean="0">
                <a:latin typeface="Arial" pitchFamily="34" charset="0"/>
                <a:cs typeface="Arial" pitchFamily="34" charset="0"/>
              </a:rPr>
              <a:t>The topic is not clear without the display.</a:t>
            </a:r>
          </a:p>
        </p:txBody>
      </p:sp>
      <p:pic>
        <p:nvPicPr>
          <p:cNvPr id="28677" name="Picture 10" descr="P0001399.JPG                                                   00041563Macintosh HD                   ABA75728:"/>
          <p:cNvPicPr>
            <a:picLocks noGrp="1" noChangeAspect="1" noChangeArrowheads="1"/>
          </p:cNvPicPr>
          <p:nvPr>
            <p:ph type="clipArt" sz="half" idx="4294967295"/>
          </p:nvPr>
        </p:nvPicPr>
        <p:blipFill>
          <a:blip r:embed="rId2" r:link="rId3"/>
          <a:srcRect l="14391" t="14708" r="310"/>
          <a:stretch>
            <a:fillRect/>
          </a:stretch>
        </p:blipFill>
        <p:spPr>
          <a:xfrm>
            <a:off x="4343400" y="3048000"/>
            <a:ext cx="3657600" cy="2743200"/>
          </a:xfrm>
        </p:spPr>
      </p:pic>
      <p:pic>
        <p:nvPicPr>
          <p:cNvPr id="28676" name="Picture 8" descr="P0001394.JPG                                                   00041563Macintosh HD                   ABA75728:"/>
          <p:cNvPicPr>
            <a:picLocks noChangeAspect="1" noChangeArrowheads="1"/>
          </p:cNvPicPr>
          <p:nvPr/>
        </p:nvPicPr>
        <p:blipFill>
          <a:blip r:embed="rId4" r:link="rId5"/>
          <a:srcRect/>
          <a:stretch>
            <a:fillRect/>
          </a:stretch>
        </p:blipFill>
        <p:spPr bwMode="auto">
          <a:xfrm>
            <a:off x="903469" y="3048000"/>
            <a:ext cx="2381250" cy="3175000"/>
          </a:xfrm>
          <a:prstGeom prst="rect">
            <a:avLst/>
          </a:prstGeom>
          <a:noFill/>
          <a:ln w="9525">
            <a:noFill/>
            <a:miter lim="800000"/>
            <a:headEnd/>
            <a:tailEnd/>
          </a:ln>
        </p:spPr>
      </p:pic>
      <p:sp>
        <p:nvSpPr>
          <p:cNvPr id="28678" name="Rectangle 11"/>
          <p:cNvSpPr>
            <a:spLocks noChangeArrowheads="1"/>
          </p:cNvSpPr>
          <p:nvPr/>
        </p:nvSpPr>
        <p:spPr bwMode="auto">
          <a:xfrm>
            <a:off x="4800600" y="2438400"/>
            <a:ext cx="3200400" cy="523220"/>
          </a:xfrm>
          <a:prstGeom prst="rect">
            <a:avLst/>
          </a:prstGeom>
          <a:noFill/>
          <a:ln w="12700" cap="sq">
            <a:noFill/>
            <a:miter lim="800000"/>
            <a:headEnd type="none" w="sm" len="sm"/>
            <a:tailEnd type="none" w="sm" len="sm"/>
          </a:ln>
        </p:spPr>
        <p:txBody>
          <a:bodyPr>
            <a:spAutoFit/>
          </a:bodyPr>
          <a:lstStyle/>
          <a:p>
            <a:pPr marL="344488" indent="-344488" algn="ctr"/>
            <a:r>
              <a:rPr lang="en-US" sz="2800" dirty="0">
                <a:latin typeface="Arial" pitchFamily="34" charset="0"/>
                <a:cs typeface="Arial" pitchFamily="34" charset="0"/>
              </a:rPr>
              <a:t>Topic is clear.</a:t>
            </a:r>
          </a:p>
        </p:txBody>
      </p:sp>
    </p:spTree>
    <p:extLst>
      <p:ext uri="{BB962C8B-B14F-4D97-AF65-F5344CB8AC3E}">
        <p14:creationId xmlns:p14="http://schemas.microsoft.com/office/powerpoint/2010/main" val="199363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r>
              <a:rPr lang="en-US" smtClean="0"/>
              <a:t>You Be the Judge!</a:t>
            </a:r>
          </a:p>
        </p:txBody>
      </p:sp>
      <p:sp>
        <p:nvSpPr>
          <p:cNvPr id="6" name="Slide Number Placeholder 5"/>
          <p:cNvSpPr>
            <a:spLocks noGrp="1"/>
          </p:cNvSpPr>
          <p:nvPr>
            <p:ph type="sldNum" sz="quarter" idx="12"/>
          </p:nvPr>
        </p:nvSpPr>
        <p:spPr/>
        <p:txBody>
          <a:bodyPr/>
          <a:lstStyle/>
          <a:p>
            <a:pPr>
              <a:defRPr/>
            </a:pPr>
            <a:fld id="{E383486B-CA81-439F-BC39-3D29352DDD26}" type="slidenum">
              <a:rPr lang="en-US" smtClean="0"/>
              <a:pPr>
                <a:defRPr/>
              </a:pPr>
              <a:t>11</a:t>
            </a:fld>
            <a:endParaRPr lang="en-US"/>
          </a:p>
        </p:txBody>
      </p:sp>
      <p:sp>
        <p:nvSpPr>
          <p:cNvPr id="29699" name="Rectangle 6"/>
          <p:cNvSpPr>
            <a:spLocks noGrp="1" noChangeArrowheads="1"/>
          </p:cNvSpPr>
          <p:nvPr>
            <p:ph type="body" sz="half" idx="4294967295"/>
          </p:nvPr>
        </p:nvSpPr>
        <p:spPr>
          <a:xfrm>
            <a:off x="695534" y="1752600"/>
            <a:ext cx="3810000" cy="4343400"/>
          </a:xfrm>
        </p:spPr>
        <p:txBody>
          <a:bodyPr>
            <a:normAutofit/>
          </a:bodyPr>
          <a:lstStyle/>
          <a:p>
            <a:r>
              <a:rPr lang="en-US" sz="2800" dirty="0" smtClean="0">
                <a:latin typeface="Arial" pitchFamily="34" charset="0"/>
                <a:cs typeface="Arial" pitchFamily="34" charset="0"/>
              </a:rPr>
              <a:t>First Impression of a project starts with the title</a:t>
            </a:r>
          </a:p>
          <a:p>
            <a:r>
              <a:rPr lang="en-US" sz="2800" dirty="0" smtClean="0">
                <a:latin typeface="Arial" pitchFamily="34" charset="0"/>
                <a:cs typeface="Arial" pitchFamily="34" charset="0"/>
              </a:rPr>
              <a:t>Based on</a:t>
            </a:r>
            <a:r>
              <a:rPr lang="en-US" sz="2800" b="1" i="1" dirty="0" smtClean="0">
                <a:latin typeface="Arial" pitchFamily="34" charset="0"/>
                <a:cs typeface="Arial" pitchFamily="34" charset="0"/>
              </a:rPr>
              <a:t> title alone</a:t>
            </a:r>
            <a:r>
              <a:rPr lang="en-US" sz="2800" dirty="0" smtClean="0">
                <a:latin typeface="Arial" pitchFamily="34" charset="0"/>
                <a:cs typeface="Arial" pitchFamily="34" charset="0"/>
              </a:rPr>
              <a:t>, judge the 1</a:t>
            </a:r>
            <a:r>
              <a:rPr lang="en-US" sz="2800" baseline="30000" dirty="0" smtClean="0">
                <a:latin typeface="Arial" pitchFamily="34" charset="0"/>
                <a:cs typeface="Arial" pitchFamily="34" charset="0"/>
              </a:rPr>
              <a:t>st</a:t>
            </a:r>
            <a:r>
              <a:rPr lang="en-US" sz="2800" dirty="0" smtClean="0">
                <a:latin typeface="Arial" pitchFamily="34" charset="0"/>
                <a:cs typeface="Arial" pitchFamily="34" charset="0"/>
              </a:rPr>
              <a:t>, 2</a:t>
            </a:r>
            <a:r>
              <a:rPr lang="en-US" sz="2800" baseline="30000" dirty="0" smtClean="0">
                <a:latin typeface="Arial" pitchFamily="34" charset="0"/>
                <a:cs typeface="Arial" pitchFamily="34" charset="0"/>
              </a:rPr>
              <a:t>nd</a:t>
            </a:r>
            <a:r>
              <a:rPr lang="en-US" sz="2800" dirty="0" smtClean="0">
                <a:latin typeface="Arial" pitchFamily="34" charset="0"/>
                <a:cs typeface="Arial" pitchFamily="34" charset="0"/>
              </a:rPr>
              <a:t>,  &amp; 3</a:t>
            </a:r>
            <a:r>
              <a:rPr lang="en-US" sz="2800" baseline="30000" dirty="0" smtClean="0">
                <a:latin typeface="Arial" pitchFamily="34" charset="0"/>
                <a:cs typeface="Arial" pitchFamily="34" charset="0"/>
              </a:rPr>
              <a:t>rd</a:t>
            </a:r>
            <a:r>
              <a:rPr lang="en-US" sz="2800" dirty="0" smtClean="0">
                <a:latin typeface="Arial" pitchFamily="34" charset="0"/>
                <a:cs typeface="Arial" pitchFamily="34" charset="0"/>
              </a:rPr>
              <a:t> Honors for a Fair Category</a:t>
            </a:r>
            <a:r>
              <a:rPr lang="en-US" sz="2800" dirty="0" smtClean="0">
                <a:latin typeface="Arial" pitchFamily="34" charset="0"/>
                <a:cs typeface="Arial" pitchFamily="34" charset="0"/>
              </a:rPr>
              <a:t>.</a:t>
            </a:r>
            <a:endParaRPr lang="en-US" sz="2800" dirty="0" smtClean="0">
              <a:latin typeface="Arial" pitchFamily="34" charset="0"/>
              <a:cs typeface="Arial" pitchFamily="34" charset="0"/>
            </a:endParaRPr>
          </a:p>
        </p:txBody>
      </p:sp>
      <p:pic>
        <p:nvPicPr>
          <p:cNvPr id="29700" name="Picture 9" descr="P0001405.JPG                                                   00041563Macintosh HD                   ABA75728:"/>
          <p:cNvPicPr>
            <a:picLocks noChangeAspect="1" noChangeArrowheads="1"/>
          </p:cNvPicPr>
          <p:nvPr/>
        </p:nvPicPr>
        <p:blipFill>
          <a:blip r:embed="rId2" r:link="rId3"/>
          <a:srcRect/>
          <a:stretch>
            <a:fillRect/>
          </a:stretch>
        </p:blipFill>
        <p:spPr bwMode="auto">
          <a:xfrm>
            <a:off x="4787874" y="1752600"/>
            <a:ext cx="3086100" cy="4114800"/>
          </a:xfrm>
          <a:prstGeom prst="rect">
            <a:avLst/>
          </a:prstGeom>
          <a:noFill/>
          <a:ln w="9525">
            <a:noFill/>
            <a:miter lim="800000"/>
            <a:headEnd/>
            <a:tailEnd/>
          </a:ln>
        </p:spPr>
      </p:pic>
    </p:spTree>
    <p:extLst>
      <p:ext uri="{BB962C8B-B14F-4D97-AF65-F5344CB8AC3E}">
        <p14:creationId xmlns:p14="http://schemas.microsoft.com/office/powerpoint/2010/main" val="252954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Project Titles Speak Volumes (HS)</a:t>
            </a:r>
          </a:p>
        </p:txBody>
      </p:sp>
      <p:sp>
        <p:nvSpPr>
          <p:cNvPr id="30723" name="Text Box 5"/>
          <p:cNvSpPr txBox="1">
            <a:spLocks noChangeArrowheads="1"/>
          </p:cNvSpPr>
          <p:nvPr/>
        </p:nvSpPr>
        <p:spPr bwMode="auto">
          <a:xfrm>
            <a:off x="3083470" y="5943600"/>
            <a:ext cx="5321938" cy="830997"/>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2400" b="1" i="1" dirty="0" smtClean="0">
                <a:solidFill>
                  <a:srgbClr val="0000FF"/>
                </a:solidFill>
                <a:latin typeface="Arial"/>
                <a:cs typeface="Arial"/>
              </a:rPr>
              <a:t> YOUR TASK: </a:t>
            </a:r>
            <a:r>
              <a:rPr lang="en-US" sz="2400" dirty="0" smtClean="0">
                <a:solidFill>
                  <a:srgbClr val="0000FF"/>
                </a:solidFill>
                <a:latin typeface="Arial"/>
                <a:cs typeface="Arial"/>
              </a:rPr>
              <a:t>Pick </a:t>
            </a:r>
            <a:r>
              <a:rPr lang="en-US" sz="2400" dirty="0" smtClean="0">
                <a:solidFill>
                  <a:srgbClr val="0000FF"/>
                </a:solidFill>
                <a:latin typeface="Arial"/>
                <a:cs typeface="Arial"/>
              </a:rPr>
              <a:t>1</a:t>
            </a:r>
            <a:r>
              <a:rPr lang="en-US" sz="2400" baseline="30000" dirty="0" smtClean="0">
                <a:solidFill>
                  <a:srgbClr val="0000FF"/>
                </a:solidFill>
                <a:latin typeface="Arial"/>
                <a:cs typeface="Arial"/>
              </a:rPr>
              <a:t>st</a:t>
            </a:r>
            <a:r>
              <a:rPr lang="en-US" sz="2400" dirty="0" smtClean="0">
                <a:solidFill>
                  <a:srgbClr val="0000FF"/>
                </a:solidFill>
                <a:latin typeface="Arial"/>
                <a:cs typeface="Arial"/>
              </a:rPr>
              <a:t>, 2</a:t>
            </a:r>
            <a:r>
              <a:rPr lang="en-US" sz="2400" baseline="30000" dirty="0" smtClean="0">
                <a:solidFill>
                  <a:srgbClr val="0000FF"/>
                </a:solidFill>
                <a:latin typeface="Arial"/>
                <a:cs typeface="Arial"/>
              </a:rPr>
              <a:t>nd</a:t>
            </a:r>
            <a:r>
              <a:rPr lang="en-US" sz="2400" dirty="0" smtClean="0">
                <a:solidFill>
                  <a:srgbClr val="0000FF"/>
                </a:solidFill>
                <a:latin typeface="Arial"/>
                <a:cs typeface="Arial"/>
              </a:rPr>
              <a:t>, and 3</a:t>
            </a:r>
            <a:r>
              <a:rPr lang="en-US" sz="2400" baseline="30000" dirty="0" smtClean="0">
                <a:solidFill>
                  <a:srgbClr val="0000FF"/>
                </a:solidFill>
                <a:latin typeface="Arial"/>
                <a:cs typeface="Arial"/>
              </a:rPr>
              <a:t>rd</a:t>
            </a:r>
            <a:r>
              <a:rPr lang="en-US" sz="2400" dirty="0" smtClean="0">
                <a:solidFill>
                  <a:srgbClr val="0000FF"/>
                </a:solidFill>
                <a:latin typeface="Arial"/>
                <a:cs typeface="Arial"/>
              </a:rPr>
              <a:t> Honors Projects</a:t>
            </a:r>
            <a:r>
              <a:rPr lang="en-US" sz="2400" dirty="0">
                <a:solidFill>
                  <a:srgbClr val="0000FF"/>
                </a:solidFill>
                <a:latin typeface="Arial"/>
                <a:cs typeface="Arial"/>
              </a:rPr>
              <a:t>.</a:t>
            </a:r>
          </a:p>
        </p:txBody>
      </p:sp>
      <p:pic>
        <p:nvPicPr>
          <p:cNvPr id="30724" name="Picture 7" descr="Titletesthnrs.tif                                              00000002Macintosh HD                   ABA75728:"/>
          <p:cNvPicPr>
            <a:picLocks noChangeAspect="1" noChangeArrowheads="1"/>
          </p:cNvPicPr>
          <p:nvPr/>
        </p:nvPicPr>
        <p:blipFill>
          <a:blip r:embed="rId2"/>
          <a:srcRect/>
          <a:stretch>
            <a:fillRect/>
          </a:stretch>
        </p:blipFill>
        <p:spPr bwMode="auto">
          <a:xfrm>
            <a:off x="762000" y="1680139"/>
            <a:ext cx="7643408" cy="4191000"/>
          </a:xfrm>
          <a:prstGeom prst="rect">
            <a:avLst/>
          </a:prstGeom>
          <a:noFill/>
          <a:ln w="9525">
            <a:noFill/>
            <a:miter lim="800000"/>
            <a:headEnd/>
            <a:tailEnd/>
          </a:ln>
        </p:spPr>
      </p:pic>
      <p:sp>
        <p:nvSpPr>
          <p:cNvPr id="30725" name="Rectangle 4"/>
          <p:cNvSpPr>
            <a:spLocks noChangeArrowheads="1"/>
          </p:cNvSpPr>
          <p:nvPr/>
        </p:nvSpPr>
        <p:spPr bwMode="auto">
          <a:xfrm>
            <a:off x="762000" y="2514600"/>
            <a:ext cx="402263" cy="32766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100B87EA-BEFD-4740-B9E6-8BE4E950A0F1}" type="slidenum">
              <a:rPr lang="en-US" smtClean="0"/>
              <a:pPr>
                <a:defRPr/>
              </a:pPr>
              <a:t>12</a:t>
            </a:fld>
            <a:endParaRPr lang="en-US"/>
          </a:p>
        </p:txBody>
      </p:sp>
    </p:spTree>
    <p:extLst>
      <p:ext uri="{BB962C8B-B14F-4D97-AF65-F5344CB8AC3E}">
        <p14:creationId xmlns:p14="http://schemas.microsoft.com/office/powerpoint/2010/main" val="356886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dirty="0" smtClean="0"/>
              <a:t>Project Titles Speak Volumes (HS)</a:t>
            </a:r>
          </a:p>
        </p:txBody>
      </p:sp>
      <p:sp>
        <p:nvSpPr>
          <p:cNvPr id="31747" name="Text Box 5"/>
          <p:cNvSpPr txBox="1">
            <a:spLocks noChangeArrowheads="1"/>
          </p:cNvSpPr>
          <p:nvPr/>
        </p:nvSpPr>
        <p:spPr bwMode="auto">
          <a:xfrm>
            <a:off x="2611552" y="5867400"/>
            <a:ext cx="5770448" cy="58477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3200" i="1" dirty="0">
                <a:solidFill>
                  <a:srgbClr val="0000FF"/>
                </a:solidFill>
                <a:latin typeface="Times"/>
              </a:rPr>
              <a:t>Here’s what the judges picked.</a:t>
            </a:r>
          </a:p>
        </p:txBody>
      </p:sp>
      <p:pic>
        <p:nvPicPr>
          <p:cNvPr id="5" name="Picture 7" descr="Titletesthnrs.tif                                              00000002Macintosh HD                   ABA75728:"/>
          <p:cNvPicPr>
            <a:picLocks noChangeAspect="1" noChangeArrowheads="1"/>
          </p:cNvPicPr>
          <p:nvPr/>
        </p:nvPicPr>
        <p:blipFill>
          <a:blip r:embed="rId2"/>
          <a:srcRect/>
          <a:stretch>
            <a:fillRect/>
          </a:stretch>
        </p:blipFill>
        <p:spPr bwMode="auto">
          <a:xfrm>
            <a:off x="762000" y="1676400"/>
            <a:ext cx="7643408" cy="4191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100B87EA-BEFD-4740-B9E6-8BE4E950A0F1}" type="slidenum">
              <a:rPr lang="en-US" smtClean="0"/>
              <a:pPr>
                <a:defRPr/>
              </a:pPr>
              <a:t>13</a:t>
            </a:fld>
            <a:endParaRPr lang="en-US"/>
          </a:p>
        </p:txBody>
      </p:sp>
    </p:spTree>
    <p:extLst>
      <p:ext uri="{BB962C8B-B14F-4D97-AF65-F5344CB8AC3E}">
        <p14:creationId xmlns:p14="http://schemas.microsoft.com/office/powerpoint/2010/main" val="177030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Article: Two Approaches</a:t>
            </a:r>
            <a:endParaRPr lang="en-US" dirty="0"/>
          </a:p>
        </p:txBody>
      </p:sp>
      <p:sp>
        <p:nvSpPr>
          <p:cNvPr id="5" name="Content Placeholder 4"/>
          <p:cNvSpPr>
            <a:spLocks noGrp="1"/>
          </p:cNvSpPr>
          <p:nvPr>
            <p:ph idx="1"/>
          </p:nvPr>
        </p:nvSpPr>
        <p:spPr/>
        <p:txBody>
          <a:bodyPr/>
          <a:lstStyle/>
          <a:p>
            <a:endParaRPr lang="en-US" dirty="0" smtClean="0"/>
          </a:p>
          <a:p>
            <a:r>
              <a:rPr lang="en-US" dirty="0" smtClean="0"/>
              <a:t>Problem Finding/Ideation</a:t>
            </a:r>
          </a:p>
          <a:p>
            <a:endParaRPr lang="en-US" dirty="0"/>
          </a:p>
          <a:p>
            <a:endParaRPr lang="en-US" dirty="0" smtClean="0"/>
          </a:p>
          <a:p>
            <a:endParaRPr lang="en-US" dirty="0" smtClean="0"/>
          </a:p>
          <a:p>
            <a:r>
              <a:rPr lang="en-US" dirty="0" smtClean="0"/>
              <a:t>Annotation</a:t>
            </a:r>
            <a:endParaRPr lang="en-US" dirty="0"/>
          </a:p>
        </p:txBody>
      </p:sp>
      <p:sp>
        <p:nvSpPr>
          <p:cNvPr id="6" name="Slide Number Placeholder 5"/>
          <p:cNvSpPr>
            <a:spLocks noGrp="1"/>
          </p:cNvSpPr>
          <p:nvPr>
            <p:ph type="sldNum" sz="quarter" idx="12"/>
          </p:nvPr>
        </p:nvSpPr>
        <p:spPr/>
        <p:txBody>
          <a:bodyPr/>
          <a:lstStyle/>
          <a:p>
            <a:fld id="{500FA56F-C3CD-9A47-BB06-01723E1A5EB6}" type="slidenum">
              <a:rPr lang="en-US" smtClean="0"/>
              <a:t>14</a:t>
            </a:fld>
            <a:endParaRPr lang="en-US"/>
          </a:p>
        </p:txBody>
      </p:sp>
      <p:pic>
        <p:nvPicPr>
          <p:cNvPr id="8" name="Picture 7"/>
          <p:cNvPicPr>
            <a:picLocks noChangeAspect="1"/>
          </p:cNvPicPr>
          <p:nvPr/>
        </p:nvPicPr>
        <p:blipFill>
          <a:blip r:embed="rId2"/>
          <a:stretch>
            <a:fillRect/>
          </a:stretch>
        </p:blipFill>
        <p:spPr>
          <a:xfrm>
            <a:off x="5579210" y="1600200"/>
            <a:ext cx="2512321" cy="1780254"/>
          </a:xfrm>
          <a:prstGeom prst="rect">
            <a:avLst/>
          </a:prstGeom>
        </p:spPr>
      </p:pic>
      <p:pic>
        <p:nvPicPr>
          <p:cNvPr id="10" name="Picture 9"/>
          <p:cNvPicPr>
            <a:picLocks noChangeAspect="1"/>
          </p:cNvPicPr>
          <p:nvPr/>
        </p:nvPicPr>
        <p:blipFill>
          <a:blip r:embed="rId3"/>
          <a:stretch>
            <a:fillRect/>
          </a:stretch>
        </p:blipFill>
        <p:spPr>
          <a:xfrm flipH="1">
            <a:off x="5221707" y="3832148"/>
            <a:ext cx="3205276" cy="2136851"/>
          </a:xfrm>
          <a:prstGeom prst="rect">
            <a:avLst/>
          </a:prstGeom>
        </p:spPr>
      </p:pic>
    </p:spTree>
    <p:extLst>
      <p:ext uri="{BB962C8B-B14F-4D97-AF65-F5344CB8AC3E}">
        <p14:creationId xmlns:p14="http://schemas.microsoft.com/office/powerpoint/2010/main" val="142992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Ideation</a:t>
            </a:r>
            <a:endParaRPr lang="en-US" dirty="0"/>
          </a:p>
        </p:txBody>
      </p:sp>
      <p:sp>
        <p:nvSpPr>
          <p:cNvPr id="3" name="Content Placeholder 2"/>
          <p:cNvSpPr>
            <a:spLocks noGrp="1"/>
          </p:cNvSpPr>
          <p:nvPr>
            <p:ph idx="1"/>
          </p:nvPr>
        </p:nvSpPr>
        <p:spPr/>
        <p:txBody>
          <a:bodyPr/>
          <a:lstStyle/>
          <a:p>
            <a:r>
              <a:rPr lang="en-US" dirty="0" smtClean="0"/>
              <a:t>Generate questions</a:t>
            </a:r>
          </a:p>
          <a:p>
            <a:pPr lvl="1"/>
            <a:r>
              <a:rPr lang="en-US" dirty="0" smtClean="0"/>
              <a:t>Quantity over Quality</a:t>
            </a:r>
            <a:endParaRPr lang="en-US" dirty="0"/>
          </a:p>
        </p:txBody>
      </p:sp>
      <p:sp>
        <p:nvSpPr>
          <p:cNvPr id="4" name="Slide Number Placeholder 3"/>
          <p:cNvSpPr>
            <a:spLocks noGrp="1"/>
          </p:cNvSpPr>
          <p:nvPr>
            <p:ph type="sldNum" sz="quarter" idx="12"/>
          </p:nvPr>
        </p:nvSpPr>
        <p:spPr/>
        <p:txBody>
          <a:bodyPr/>
          <a:lstStyle/>
          <a:p>
            <a:fld id="{500FA56F-C3CD-9A47-BB06-01723E1A5EB6}" type="slidenum">
              <a:rPr lang="en-US" smtClean="0"/>
              <a:t>15</a:t>
            </a:fld>
            <a:endParaRPr lang="en-US"/>
          </a:p>
        </p:txBody>
      </p:sp>
      <p:pic>
        <p:nvPicPr>
          <p:cNvPr id="5" name="Picture 4"/>
          <p:cNvPicPr>
            <a:picLocks noChangeAspect="1"/>
          </p:cNvPicPr>
          <p:nvPr/>
        </p:nvPicPr>
        <p:blipFill>
          <a:blip r:embed="rId2"/>
          <a:stretch>
            <a:fillRect/>
          </a:stretch>
        </p:blipFill>
        <p:spPr>
          <a:xfrm>
            <a:off x="1652845" y="2951093"/>
            <a:ext cx="5914334" cy="2520703"/>
          </a:xfrm>
          <a:prstGeom prst="rect">
            <a:avLst/>
          </a:prstGeom>
          <a:ln>
            <a:noFill/>
          </a:ln>
          <a:effectLst>
            <a:softEdge rad="112500"/>
          </a:effectLst>
        </p:spPr>
      </p:pic>
      <p:sp>
        <p:nvSpPr>
          <p:cNvPr id="6" name="&quot;No&quot; Symbol 5"/>
          <p:cNvSpPr/>
          <p:nvPr/>
        </p:nvSpPr>
        <p:spPr>
          <a:xfrm>
            <a:off x="6035842" y="2851213"/>
            <a:ext cx="1186891" cy="1186891"/>
          </a:xfrm>
          <a:prstGeom prst="noSmoking">
            <a:avLst>
              <a:gd name="adj" fmla="val 127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3492297" y="2894020"/>
            <a:ext cx="1308944" cy="1136163"/>
          </a:xfrm>
          <a:prstGeom prst="rect">
            <a:avLst/>
          </a:prstGeom>
        </p:spPr>
      </p:pic>
    </p:spTree>
    <p:extLst>
      <p:ext uri="{BB962C8B-B14F-4D97-AF65-F5344CB8AC3E}">
        <p14:creationId xmlns:p14="http://schemas.microsoft.com/office/powerpoint/2010/main" val="161584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t>
            </a:r>
            <a:endParaRPr lang="en-US" dirty="0"/>
          </a:p>
        </p:txBody>
      </p:sp>
      <p:pic>
        <p:nvPicPr>
          <p:cNvPr id="5" name="Content Placeholder 4" descr="Screen Shot 2017-03-10 at 6.26.59 PM.png">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849" t="6003" r="5500" b="6003"/>
          <a:stretch/>
        </p:blipFill>
        <p:spPr>
          <a:xfrm>
            <a:off x="856247" y="1417638"/>
            <a:ext cx="7377992" cy="4525963"/>
          </a:xfrm>
        </p:spPr>
      </p:pic>
      <p:sp>
        <p:nvSpPr>
          <p:cNvPr id="4" name="Slide Number Placeholder 3"/>
          <p:cNvSpPr>
            <a:spLocks noGrp="1"/>
          </p:cNvSpPr>
          <p:nvPr>
            <p:ph type="sldNum" sz="quarter" idx="12"/>
          </p:nvPr>
        </p:nvSpPr>
        <p:spPr/>
        <p:txBody>
          <a:bodyPr/>
          <a:lstStyle/>
          <a:p>
            <a:fld id="{500FA56F-C3CD-9A47-BB06-01723E1A5EB6}" type="slidenum">
              <a:rPr lang="en-US" smtClean="0"/>
              <a:t>16</a:t>
            </a:fld>
            <a:endParaRPr lang="en-US"/>
          </a:p>
        </p:txBody>
      </p:sp>
      <p:sp>
        <p:nvSpPr>
          <p:cNvPr id="6" name="TextBox 5"/>
          <p:cNvSpPr txBox="1"/>
          <p:nvPr/>
        </p:nvSpPr>
        <p:spPr>
          <a:xfrm>
            <a:off x="4053349" y="6107020"/>
            <a:ext cx="4180890" cy="261610"/>
          </a:xfrm>
          <a:prstGeom prst="rect">
            <a:avLst/>
          </a:prstGeom>
          <a:noFill/>
        </p:spPr>
        <p:txBody>
          <a:bodyPr wrap="none" rtlCol="0">
            <a:spAutoFit/>
          </a:bodyPr>
          <a:lstStyle/>
          <a:p>
            <a:r>
              <a:rPr lang="en-US" sz="1100" dirty="0">
                <a:hlinkClick r:id="rId2"/>
              </a:rPr>
              <a:t>https://www.sciencedaily.com/releases/2016/10/161003103651.</a:t>
            </a:r>
            <a:r>
              <a:rPr lang="en-US" sz="1100" dirty="0" smtClean="0">
                <a:hlinkClick r:id="rId2"/>
              </a:rPr>
              <a:t>htm</a:t>
            </a:r>
            <a:r>
              <a:rPr lang="en-US" sz="1100" dirty="0" smtClean="0"/>
              <a:t> </a:t>
            </a:r>
            <a:endParaRPr lang="en-US" sz="1100" dirty="0"/>
          </a:p>
        </p:txBody>
      </p:sp>
    </p:spTree>
    <p:extLst>
      <p:ext uri="{BB962C8B-B14F-4D97-AF65-F5344CB8AC3E}">
        <p14:creationId xmlns:p14="http://schemas.microsoft.com/office/powerpoint/2010/main" val="187484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t>
            </a:r>
            <a:endParaRPr lang="en-US" dirty="0"/>
          </a:p>
        </p:txBody>
      </p:sp>
      <p:sp>
        <p:nvSpPr>
          <p:cNvPr id="3" name="Content Placeholder 2"/>
          <p:cNvSpPr>
            <a:spLocks noGrp="1"/>
          </p:cNvSpPr>
          <p:nvPr>
            <p:ph idx="1"/>
          </p:nvPr>
        </p:nvSpPr>
        <p:spPr/>
        <p:txBody>
          <a:bodyPr/>
          <a:lstStyle/>
          <a:p>
            <a:pPr lvl="0"/>
            <a:r>
              <a:rPr lang="en-US" dirty="0">
                <a:solidFill>
                  <a:srgbClr val="FF0000"/>
                </a:solidFill>
              </a:rPr>
              <a:t>Purpose/Gist</a:t>
            </a:r>
          </a:p>
          <a:p>
            <a:pPr lvl="0"/>
            <a:r>
              <a:rPr lang="en-US" dirty="0">
                <a:solidFill>
                  <a:srgbClr val="008000"/>
                </a:solidFill>
              </a:rPr>
              <a:t>Big Ideas</a:t>
            </a:r>
          </a:p>
          <a:p>
            <a:pPr lvl="0"/>
            <a:r>
              <a:rPr lang="en-US" dirty="0">
                <a:solidFill>
                  <a:srgbClr val="660066"/>
                </a:solidFill>
              </a:rPr>
              <a:t>Questions</a:t>
            </a:r>
          </a:p>
          <a:p>
            <a:pPr lvl="0"/>
            <a:r>
              <a:rPr lang="en-US" dirty="0">
                <a:solidFill>
                  <a:srgbClr val="0000FF"/>
                </a:solidFill>
              </a:rPr>
              <a:t>Notes</a:t>
            </a:r>
          </a:p>
          <a:p>
            <a:pPr lvl="0"/>
            <a:r>
              <a:rPr lang="en-US" dirty="0">
                <a:solidFill>
                  <a:schemeClr val="bg1">
                    <a:lumMod val="50000"/>
                  </a:schemeClr>
                </a:solidFill>
              </a:rPr>
              <a:t>Definitions</a:t>
            </a:r>
          </a:p>
          <a:p>
            <a:pPr lvl="0"/>
            <a:r>
              <a:rPr lang="en-US" dirty="0" smtClean="0">
                <a:solidFill>
                  <a:srgbClr val="C8C800"/>
                </a:solidFill>
              </a:rPr>
              <a:t>Key References</a:t>
            </a:r>
            <a:endParaRPr lang="en-US" dirty="0">
              <a:solidFill>
                <a:srgbClr val="C8C800"/>
              </a:solidFill>
            </a:endParaRPr>
          </a:p>
        </p:txBody>
      </p:sp>
      <p:sp>
        <p:nvSpPr>
          <p:cNvPr id="4" name="Slide Number Placeholder 3"/>
          <p:cNvSpPr>
            <a:spLocks noGrp="1"/>
          </p:cNvSpPr>
          <p:nvPr>
            <p:ph type="sldNum" sz="quarter" idx="12"/>
          </p:nvPr>
        </p:nvSpPr>
        <p:spPr/>
        <p:txBody>
          <a:bodyPr/>
          <a:lstStyle/>
          <a:p>
            <a:fld id="{500FA56F-C3CD-9A47-BB06-01723E1A5EB6}" type="slidenum">
              <a:rPr lang="en-US" smtClean="0"/>
              <a:t>17</a:t>
            </a:fld>
            <a:endParaRPr lang="en-US"/>
          </a:p>
        </p:txBody>
      </p:sp>
      <p:sp>
        <p:nvSpPr>
          <p:cNvPr id="5" name="TextBox 4"/>
          <p:cNvSpPr txBox="1"/>
          <p:nvPr/>
        </p:nvSpPr>
        <p:spPr>
          <a:xfrm>
            <a:off x="2568740" y="6003052"/>
            <a:ext cx="5957981" cy="246221"/>
          </a:xfrm>
          <a:prstGeom prst="rect">
            <a:avLst/>
          </a:prstGeom>
          <a:noFill/>
        </p:spPr>
        <p:txBody>
          <a:bodyPr wrap="none" rtlCol="0">
            <a:spAutoFit/>
          </a:bodyPr>
          <a:lstStyle/>
          <a:p>
            <a:r>
              <a:rPr lang="en-US" sz="1000" dirty="0">
                <a:hlinkClick r:id="rId2"/>
              </a:rPr>
              <a:t>https://docs.google.com/document/d/1ATAie6v-6fRJutgf1J8kQxMpPwuD5cL7dvoMvVQExkE/edit?usp=</a:t>
            </a:r>
            <a:r>
              <a:rPr lang="en-US" sz="1000" dirty="0" smtClean="0">
                <a:hlinkClick r:id="rId2"/>
              </a:rPr>
              <a:t>sharing</a:t>
            </a:r>
            <a:r>
              <a:rPr lang="en-US" sz="1000" dirty="0" smtClean="0"/>
              <a:t> </a:t>
            </a:r>
            <a:endParaRPr lang="en-US" sz="1000" dirty="0"/>
          </a:p>
        </p:txBody>
      </p:sp>
    </p:spTree>
    <p:extLst>
      <p:ext uri="{BB962C8B-B14F-4D97-AF65-F5344CB8AC3E}">
        <p14:creationId xmlns:p14="http://schemas.microsoft.com/office/powerpoint/2010/main" val="288131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Projects</a:t>
            </a:r>
            <a:endParaRPr lang="en-US" dirty="0"/>
          </a:p>
        </p:txBody>
      </p:sp>
      <p:graphicFrame>
        <p:nvGraphicFramePr>
          <p:cNvPr id="7" name="Table 6"/>
          <p:cNvGraphicFramePr>
            <a:graphicFrameLocks noGrp="1"/>
          </p:cNvGraphicFramePr>
          <p:nvPr/>
        </p:nvGraphicFramePr>
        <p:xfrm>
          <a:off x="228600" y="1676401"/>
          <a:ext cx="8686800" cy="5100692"/>
        </p:xfrm>
        <a:graphic>
          <a:graphicData uri="http://schemas.openxmlformats.org/drawingml/2006/table">
            <a:tbl>
              <a:tblPr firstRow="1" bandRow="1">
                <a:tableStyleId>{5C22544A-7EE6-4342-B048-85BDC9FD1C3A}</a:tableStyleId>
              </a:tblPr>
              <a:tblGrid>
                <a:gridCol w="4343400"/>
                <a:gridCol w="4343400"/>
              </a:tblGrid>
              <a:tr h="2514599">
                <a:tc>
                  <a:txBody>
                    <a:bodyPr/>
                    <a:lstStyle/>
                    <a:p>
                      <a:pPr algn="ctr"/>
                      <a:r>
                        <a:rPr lang="en-US" sz="2400" b="1" dirty="0" smtClean="0">
                          <a:latin typeface="Arial" pitchFamily="34" charset="0"/>
                          <a:cs typeface="Arial" pitchFamily="34" charset="0"/>
                        </a:rPr>
                        <a:t>Literature Review</a:t>
                      </a:r>
                    </a:p>
                    <a:p>
                      <a:pPr algn="ctr"/>
                      <a:endParaRPr lang="en-US" sz="2400" b="1" dirty="0">
                        <a:latin typeface="Arial" pitchFamily="34" charset="0"/>
                        <a:cs typeface="Arial" pitchFamily="34" charset="0"/>
                      </a:endParaRPr>
                    </a:p>
                  </a:txBody>
                  <a:tcPr/>
                </a:tc>
                <a:tc>
                  <a:txBody>
                    <a:bodyPr/>
                    <a:lstStyle/>
                    <a:p>
                      <a:pPr algn="ctr"/>
                      <a:r>
                        <a:rPr lang="en-US" sz="2400" b="1" dirty="0" smtClean="0">
                          <a:latin typeface="Arial" pitchFamily="34" charset="0"/>
                          <a:cs typeface="Arial" pitchFamily="34" charset="0"/>
                        </a:rPr>
                        <a:t>Technical</a:t>
                      </a:r>
                    </a:p>
                  </a:txBody>
                  <a:tcPr/>
                </a:tc>
              </a:tr>
              <a:tr h="2586093">
                <a:tc>
                  <a:txBody>
                    <a:bodyPr/>
                    <a:lstStyle/>
                    <a:p>
                      <a:pPr algn="ctr"/>
                      <a:r>
                        <a:rPr lang="en-US" sz="2400" b="1" dirty="0" smtClean="0">
                          <a:latin typeface="Arial" pitchFamily="34" charset="0"/>
                          <a:cs typeface="Arial" pitchFamily="34" charset="0"/>
                        </a:rPr>
                        <a:t>Technical with Value</a:t>
                      </a:r>
                    </a:p>
                  </a:txBody>
                  <a:tcPr/>
                </a:tc>
                <a:tc>
                  <a:txBody>
                    <a:bodyPr/>
                    <a:lstStyle/>
                    <a:p>
                      <a:pPr algn="ctr"/>
                      <a:r>
                        <a:rPr lang="en-US" sz="2400" b="1" dirty="0" smtClean="0">
                          <a:latin typeface="Arial" pitchFamily="34" charset="0"/>
                          <a:cs typeface="Arial" pitchFamily="34" charset="0"/>
                        </a:rPr>
                        <a:t>Novel Approach</a:t>
                      </a:r>
                      <a:endParaRPr lang="en-US" sz="2400" b="1" dirty="0">
                        <a:latin typeface="Arial" pitchFamily="34" charset="0"/>
                        <a:cs typeface="Arial" pitchFamily="34" charset="0"/>
                      </a:endParaRPr>
                    </a:p>
                  </a:txBody>
                  <a:tcPr/>
                </a:tc>
              </a:tr>
            </a:tbl>
          </a:graphicData>
        </a:graphic>
      </p:graphicFrame>
      <p:pic>
        <p:nvPicPr>
          <p:cNvPr id="65538" name="Picture 2" descr="http://www.tufaviews.com/Old_Books_Stacked.jpg"/>
          <p:cNvPicPr>
            <a:picLocks noChangeAspect="1" noChangeArrowheads="1"/>
          </p:cNvPicPr>
          <p:nvPr/>
        </p:nvPicPr>
        <p:blipFill>
          <a:blip r:embed="rId2"/>
          <a:srcRect r="8197" b="4006"/>
          <a:stretch>
            <a:fillRect/>
          </a:stretch>
        </p:blipFill>
        <p:spPr bwMode="auto">
          <a:xfrm>
            <a:off x="1905000" y="2286000"/>
            <a:ext cx="1201003" cy="1676400"/>
          </a:xfrm>
          <a:prstGeom prst="rect">
            <a:avLst/>
          </a:prstGeom>
          <a:noFill/>
        </p:spPr>
      </p:pic>
      <p:pic>
        <p:nvPicPr>
          <p:cNvPr id="65540" name="Picture 4" descr="http://www.keymedia.co.uk/resources/images/technical.jpg"/>
          <p:cNvPicPr>
            <a:picLocks noChangeAspect="1" noChangeArrowheads="1"/>
          </p:cNvPicPr>
          <p:nvPr/>
        </p:nvPicPr>
        <p:blipFill>
          <a:blip r:embed="rId3"/>
          <a:srcRect l="6015" t="5990" r="9774" b="6510"/>
          <a:stretch>
            <a:fillRect/>
          </a:stretch>
        </p:blipFill>
        <p:spPr bwMode="auto">
          <a:xfrm>
            <a:off x="5791200" y="2209800"/>
            <a:ext cx="1920240" cy="1600200"/>
          </a:xfrm>
          <a:prstGeom prst="rect">
            <a:avLst/>
          </a:prstGeom>
          <a:noFill/>
        </p:spPr>
      </p:pic>
      <p:pic>
        <p:nvPicPr>
          <p:cNvPr id="65542" name="Picture 6" descr="http://www.cep.unt.edu/images/woi.gif"/>
          <p:cNvPicPr>
            <a:picLocks noChangeAspect="1" noChangeArrowheads="1"/>
          </p:cNvPicPr>
          <p:nvPr/>
        </p:nvPicPr>
        <p:blipFill>
          <a:blip r:embed="rId4"/>
          <a:srcRect/>
          <a:stretch>
            <a:fillRect/>
          </a:stretch>
        </p:blipFill>
        <p:spPr bwMode="auto">
          <a:xfrm>
            <a:off x="1600200" y="4572000"/>
            <a:ext cx="1505748" cy="1676400"/>
          </a:xfrm>
          <a:prstGeom prst="rect">
            <a:avLst/>
          </a:prstGeom>
          <a:noFill/>
        </p:spPr>
      </p:pic>
      <p:pic>
        <p:nvPicPr>
          <p:cNvPr id="65544" name="Picture 8" descr="http://schlicken.blogsome.com/images/Rube_Goldberg.jpg"/>
          <p:cNvPicPr>
            <a:picLocks noChangeAspect="1" noChangeArrowheads="1"/>
          </p:cNvPicPr>
          <p:nvPr/>
        </p:nvPicPr>
        <p:blipFill>
          <a:blip r:embed="rId5"/>
          <a:srcRect/>
          <a:stretch>
            <a:fillRect/>
          </a:stretch>
        </p:blipFill>
        <p:spPr bwMode="auto">
          <a:xfrm>
            <a:off x="6096000" y="4572000"/>
            <a:ext cx="1394222" cy="1858963"/>
          </a:xfrm>
          <a:prstGeom prst="rect">
            <a:avLst/>
          </a:prstGeom>
          <a:noFill/>
        </p:spPr>
      </p:pic>
      <p:sp>
        <p:nvSpPr>
          <p:cNvPr id="2" name="Slide Number Placeholder 1"/>
          <p:cNvSpPr>
            <a:spLocks noGrp="1"/>
          </p:cNvSpPr>
          <p:nvPr>
            <p:ph type="sldNum" sz="quarter" idx="12"/>
          </p:nvPr>
        </p:nvSpPr>
        <p:spPr/>
        <p:txBody>
          <a:bodyPr/>
          <a:lstStyle/>
          <a:p>
            <a:fld id="{500FA56F-C3CD-9A47-BB06-01723E1A5EB6}" type="slidenum">
              <a:rPr lang="en-US" smtClean="0"/>
              <a:t>18</a:t>
            </a:fld>
            <a:endParaRPr lang="en-US"/>
          </a:p>
        </p:txBody>
      </p:sp>
    </p:spTree>
    <p:extLst>
      <p:ext uri="{BB962C8B-B14F-4D97-AF65-F5344CB8AC3E}">
        <p14:creationId xmlns:p14="http://schemas.microsoft.com/office/powerpoint/2010/main" val="328057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LITERATURE REVIEW PROJECT</a:t>
            </a:r>
            <a:endParaRPr lang="en-US" dirty="0"/>
          </a:p>
        </p:txBody>
      </p:sp>
      <p:sp>
        <p:nvSpPr>
          <p:cNvPr id="3" name="Content Placeholder 2"/>
          <p:cNvSpPr>
            <a:spLocks noGrp="1"/>
          </p:cNvSpPr>
          <p:nvPr>
            <p:ph idx="1"/>
          </p:nvPr>
        </p:nvSpPr>
        <p:spPr>
          <a:xfrm>
            <a:off x="685800" y="1981200"/>
            <a:ext cx="8077200" cy="4114800"/>
          </a:xfrm>
        </p:spPr>
        <p:txBody>
          <a:bodyPr/>
          <a:lstStyle/>
          <a:p>
            <a:r>
              <a:rPr lang="en-US" dirty="0" smtClean="0">
                <a:latin typeface="Arial" pitchFamily="34" charset="0"/>
                <a:cs typeface="Arial" pitchFamily="34" charset="0"/>
              </a:rPr>
              <a:t>Use source information for all aspects of project</a:t>
            </a:r>
          </a:p>
          <a:p>
            <a:r>
              <a:rPr lang="en-US" dirty="0" smtClean="0">
                <a:latin typeface="Arial" pitchFamily="34" charset="0"/>
                <a:cs typeface="Arial" pitchFamily="34" charset="0"/>
              </a:rPr>
              <a:t>Organize primary and secondary sources into a report</a:t>
            </a:r>
          </a:p>
          <a:p>
            <a:r>
              <a:rPr lang="en-US" dirty="0" smtClean="0">
                <a:latin typeface="Arial" pitchFamily="34" charset="0"/>
                <a:cs typeface="Arial" pitchFamily="34" charset="0"/>
              </a:rPr>
              <a:t>No inquiry</a:t>
            </a:r>
            <a:endParaRPr lang="en-US" dirty="0">
              <a:latin typeface="Arial" pitchFamily="34" charset="0"/>
              <a:cs typeface="Arial" pitchFamily="34" charset="0"/>
            </a:endParaRPr>
          </a:p>
        </p:txBody>
      </p:sp>
      <p:pic>
        <p:nvPicPr>
          <p:cNvPr id="4" name="Picture 2" descr="http://www.tufaviews.com/Old_Books_Stacked.jpg"/>
          <p:cNvPicPr>
            <a:picLocks noChangeAspect="1" noChangeArrowheads="1"/>
          </p:cNvPicPr>
          <p:nvPr/>
        </p:nvPicPr>
        <p:blipFill>
          <a:blip r:embed="rId2"/>
          <a:srcRect r="8197" b="4006"/>
          <a:stretch>
            <a:fillRect/>
          </a:stretch>
        </p:blipFill>
        <p:spPr bwMode="auto">
          <a:xfrm>
            <a:off x="7010400" y="3919538"/>
            <a:ext cx="1886803" cy="2633662"/>
          </a:xfrm>
          <a:prstGeom prst="rect">
            <a:avLst/>
          </a:prstGeom>
          <a:noFill/>
        </p:spPr>
      </p:pic>
      <p:sp>
        <p:nvSpPr>
          <p:cNvPr id="5" name="Slide Number Placeholder 4"/>
          <p:cNvSpPr>
            <a:spLocks noGrp="1"/>
          </p:cNvSpPr>
          <p:nvPr>
            <p:ph type="sldNum" sz="quarter" idx="12"/>
          </p:nvPr>
        </p:nvSpPr>
        <p:spPr/>
        <p:txBody>
          <a:bodyPr/>
          <a:lstStyle/>
          <a:p>
            <a:fld id="{500FA56F-C3CD-9A47-BB06-01723E1A5EB6}" type="slidenum">
              <a:rPr lang="en-US" smtClean="0"/>
              <a:t>19</a:t>
            </a:fld>
            <a:endParaRPr lang="en-US"/>
          </a:p>
        </p:txBody>
      </p:sp>
    </p:spTree>
    <p:extLst>
      <p:ext uri="{BB962C8B-B14F-4D97-AF65-F5344CB8AC3E}">
        <p14:creationId xmlns:p14="http://schemas.microsoft.com/office/powerpoint/2010/main" val="34615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1534"/>
          </a:xfrm>
        </p:spPr>
        <p:txBody>
          <a:bodyPr>
            <a:normAutofit/>
          </a:bodyPr>
          <a:lstStyle/>
          <a:p>
            <a:pPr algn="l"/>
            <a:r>
              <a:rPr lang="en-US" sz="8000" b="1" dirty="0" smtClean="0">
                <a:solidFill>
                  <a:srgbClr val="000000"/>
                </a:solidFill>
              </a:rPr>
              <a:t>INQUIRY</a:t>
            </a:r>
            <a:r>
              <a:rPr lang="en-US" sz="8000" dirty="0" smtClean="0">
                <a:solidFill>
                  <a:srgbClr val="000000"/>
                </a:solidFill>
              </a:rPr>
              <a:t> </a:t>
            </a:r>
            <a:r>
              <a:rPr lang="en-US" sz="3600" dirty="0" smtClean="0">
                <a:solidFill>
                  <a:srgbClr val="000000"/>
                </a:solidFill>
              </a:rPr>
              <a:t>(/</a:t>
            </a:r>
            <a:r>
              <a:rPr lang="en-US" sz="3600" dirty="0" err="1" smtClean="0">
                <a:solidFill>
                  <a:srgbClr val="000000"/>
                </a:solidFill>
              </a:rPr>
              <a:t>inˈkwī(ə)rē</a:t>
            </a:r>
            <a:r>
              <a:rPr lang="en-US" sz="3600" dirty="0" smtClean="0">
                <a:solidFill>
                  <a:srgbClr val="000000"/>
                </a:solidFill>
              </a:rPr>
              <a:t>/)</a:t>
            </a:r>
            <a:endParaRPr lang="en-US" dirty="0">
              <a:solidFill>
                <a:srgbClr val="000000"/>
              </a:solidFill>
            </a:endParaRPr>
          </a:p>
        </p:txBody>
      </p:sp>
      <p:sp>
        <p:nvSpPr>
          <p:cNvPr id="5" name="Content Placeholder 4"/>
          <p:cNvSpPr>
            <a:spLocks noGrp="1"/>
          </p:cNvSpPr>
          <p:nvPr>
            <p:ph idx="1"/>
          </p:nvPr>
        </p:nvSpPr>
        <p:spPr>
          <a:xfrm>
            <a:off x="457200" y="1929337"/>
            <a:ext cx="8229600" cy="4196826"/>
          </a:xfrm>
        </p:spPr>
        <p:txBody>
          <a:bodyPr>
            <a:normAutofit/>
          </a:bodyPr>
          <a:lstStyle/>
          <a:p>
            <a:pPr marL="0" indent="4763">
              <a:buNone/>
            </a:pPr>
            <a:r>
              <a:rPr lang="en-US" sz="4800" dirty="0" smtClean="0"/>
              <a:t>Learning by questioning and investigation.</a:t>
            </a:r>
          </a:p>
          <a:p>
            <a:pPr marL="0" indent="4763">
              <a:buNone/>
            </a:pPr>
            <a:endParaRPr lang="en-US" sz="4800" dirty="0" smtClean="0">
              <a:solidFill>
                <a:srgbClr val="CCFFCC"/>
              </a:solidFill>
            </a:endParaRPr>
          </a:p>
        </p:txBody>
      </p:sp>
      <p:sp>
        <p:nvSpPr>
          <p:cNvPr id="2" name="Slide Number Placeholder 1"/>
          <p:cNvSpPr>
            <a:spLocks noGrp="1"/>
          </p:cNvSpPr>
          <p:nvPr>
            <p:ph type="sldNum" sz="quarter" idx="12"/>
          </p:nvPr>
        </p:nvSpPr>
        <p:spPr/>
        <p:txBody>
          <a:bodyPr/>
          <a:lstStyle/>
          <a:p>
            <a:fld id="{500FA56F-C3CD-9A47-BB06-01723E1A5EB6}" type="slidenum">
              <a:rPr lang="en-US" smtClean="0"/>
              <a:t>2</a:t>
            </a:fld>
            <a:endParaRPr lang="en-US"/>
          </a:p>
        </p:txBody>
      </p:sp>
    </p:spTree>
    <p:extLst>
      <p:ext uri="{BB962C8B-B14F-4D97-AF65-F5344CB8AC3E}">
        <p14:creationId xmlns:p14="http://schemas.microsoft.com/office/powerpoint/2010/main" val="318933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PROJECT </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Inquiry-based</a:t>
            </a:r>
          </a:p>
          <a:p>
            <a:r>
              <a:rPr lang="en-US" dirty="0" smtClean="0">
                <a:latin typeface="Arial" pitchFamily="34" charset="0"/>
                <a:cs typeface="Arial" pitchFamily="34" charset="0"/>
              </a:rPr>
              <a:t>Well known question</a:t>
            </a:r>
          </a:p>
          <a:p>
            <a:r>
              <a:rPr lang="en-US" dirty="0" smtClean="0">
                <a:latin typeface="Arial" pitchFamily="34" charset="0"/>
                <a:cs typeface="Arial" pitchFamily="34" charset="0"/>
              </a:rPr>
              <a:t>Well known outcome</a:t>
            </a:r>
          </a:p>
          <a:p>
            <a:endParaRPr lang="en-US" dirty="0">
              <a:latin typeface="Arial" pitchFamily="34" charset="0"/>
              <a:cs typeface="Arial" pitchFamily="34" charset="0"/>
            </a:endParaRPr>
          </a:p>
          <a:p>
            <a:r>
              <a:rPr lang="en-US" dirty="0" smtClean="0">
                <a:latin typeface="Arial" pitchFamily="34" charset="0"/>
                <a:cs typeface="Arial" pitchFamily="34" charset="0"/>
              </a:rPr>
              <a:t>Predetermined procedures</a:t>
            </a:r>
          </a:p>
          <a:p>
            <a:r>
              <a:rPr lang="en-US" dirty="0" smtClean="0">
                <a:latin typeface="Arial" pitchFamily="34" charset="0"/>
                <a:cs typeface="Arial" pitchFamily="34" charset="0"/>
              </a:rPr>
              <a:t>Predictable results</a:t>
            </a:r>
          </a:p>
        </p:txBody>
      </p:sp>
      <p:pic>
        <p:nvPicPr>
          <p:cNvPr id="4" name="Picture 4" descr="http://www.keymedia.co.uk/resources/images/technical.jpg"/>
          <p:cNvPicPr>
            <a:picLocks noChangeAspect="1" noChangeArrowheads="1"/>
          </p:cNvPicPr>
          <p:nvPr/>
        </p:nvPicPr>
        <p:blipFill>
          <a:blip r:embed="rId2"/>
          <a:srcRect l="6015" t="5990" r="9774" b="6510"/>
          <a:stretch>
            <a:fillRect/>
          </a:stretch>
        </p:blipFill>
        <p:spPr bwMode="auto">
          <a:xfrm>
            <a:off x="6096000" y="4191000"/>
            <a:ext cx="2834640" cy="2362200"/>
          </a:xfrm>
          <a:prstGeom prst="rect">
            <a:avLst/>
          </a:prstGeom>
          <a:noFill/>
        </p:spPr>
      </p:pic>
      <p:sp>
        <p:nvSpPr>
          <p:cNvPr id="5" name="Slide Number Placeholder 4"/>
          <p:cNvSpPr>
            <a:spLocks noGrp="1"/>
          </p:cNvSpPr>
          <p:nvPr>
            <p:ph type="sldNum" sz="quarter" idx="12"/>
          </p:nvPr>
        </p:nvSpPr>
        <p:spPr/>
        <p:txBody>
          <a:bodyPr/>
          <a:lstStyle/>
          <a:p>
            <a:fld id="{500FA56F-C3CD-9A47-BB06-01723E1A5EB6}" type="slidenum">
              <a:rPr lang="en-US" smtClean="0"/>
              <a:t>20</a:t>
            </a:fld>
            <a:endParaRPr lang="en-US"/>
          </a:p>
        </p:txBody>
      </p:sp>
    </p:spTree>
    <p:extLst>
      <p:ext uri="{BB962C8B-B14F-4D97-AF65-F5344CB8AC3E}">
        <p14:creationId xmlns:p14="http://schemas.microsoft.com/office/powerpoint/2010/main" val="154168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1143000"/>
          </a:xfrm>
        </p:spPr>
        <p:txBody>
          <a:bodyPr>
            <a:normAutofit fontScale="90000"/>
          </a:bodyPr>
          <a:lstStyle/>
          <a:p>
            <a:r>
              <a:rPr lang="en-US" dirty="0" smtClean="0"/>
              <a:t>TECHNICAL PROJECT WITH VALUE</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Inquiry-based</a:t>
            </a:r>
          </a:p>
          <a:p>
            <a:r>
              <a:rPr lang="en-US" dirty="0" smtClean="0">
                <a:latin typeface="Arial" pitchFamily="34" charset="0"/>
                <a:cs typeface="Arial" pitchFamily="34" charset="0"/>
              </a:rPr>
              <a:t>Technical data </a:t>
            </a:r>
          </a:p>
          <a:p>
            <a:r>
              <a:rPr lang="en-US" dirty="0" smtClean="0">
                <a:latin typeface="Arial" pitchFamily="34" charset="0"/>
                <a:cs typeface="Arial" pitchFamily="34" charset="0"/>
              </a:rPr>
              <a:t>Unique data set – unique niche</a:t>
            </a:r>
          </a:p>
          <a:p>
            <a:r>
              <a:rPr lang="en-US" dirty="0" smtClean="0">
                <a:latin typeface="Arial" pitchFamily="34" charset="0"/>
                <a:cs typeface="Arial" pitchFamily="34" charset="0"/>
              </a:rPr>
              <a:t>Value to an authentic audience</a:t>
            </a:r>
            <a:endParaRPr lang="en-US" dirty="0">
              <a:latin typeface="Arial" pitchFamily="34" charset="0"/>
              <a:cs typeface="Arial" pitchFamily="34" charset="0"/>
            </a:endParaRPr>
          </a:p>
        </p:txBody>
      </p:sp>
      <p:pic>
        <p:nvPicPr>
          <p:cNvPr id="4" name="Picture 6" descr="http://www.cep.unt.edu/images/woi.gif"/>
          <p:cNvPicPr>
            <a:picLocks noChangeAspect="1" noChangeArrowheads="1"/>
          </p:cNvPicPr>
          <p:nvPr/>
        </p:nvPicPr>
        <p:blipFill>
          <a:blip r:embed="rId2"/>
          <a:srcRect/>
          <a:stretch>
            <a:fillRect/>
          </a:stretch>
        </p:blipFill>
        <p:spPr bwMode="auto">
          <a:xfrm>
            <a:off x="6172200" y="3528060"/>
            <a:ext cx="2648748" cy="2948940"/>
          </a:xfrm>
          <a:prstGeom prst="rect">
            <a:avLst/>
          </a:prstGeom>
          <a:noFill/>
        </p:spPr>
      </p:pic>
      <p:sp>
        <p:nvSpPr>
          <p:cNvPr id="5" name="Slide Number Placeholder 4"/>
          <p:cNvSpPr>
            <a:spLocks noGrp="1"/>
          </p:cNvSpPr>
          <p:nvPr>
            <p:ph type="sldNum" sz="quarter" idx="12"/>
          </p:nvPr>
        </p:nvSpPr>
        <p:spPr/>
        <p:txBody>
          <a:bodyPr/>
          <a:lstStyle/>
          <a:p>
            <a:fld id="{500FA56F-C3CD-9A47-BB06-01723E1A5EB6}" type="slidenum">
              <a:rPr lang="en-US" smtClean="0"/>
              <a:t>21</a:t>
            </a:fld>
            <a:endParaRPr lang="en-US"/>
          </a:p>
        </p:txBody>
      </p:sp>
    </p:spTree>
    <p:extLst>
      <p:ext uri="{BB962C8B-B14F-4D97-AF65-F5344CB8AC3E}">
        <p14:creationId xmlns:p14="http://schemas.microsoft.com/office/powerpoint/2010/main" val="300458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 APPROACH PROJECT</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Novel question</a:t>
            </a:r>
          </a:p>
          <a:p>
            <a:r>
              <a:rPr lang="en-US" dirty="0" smtClean="0">
                <a:latin typeface="Arial" pitchFamily="34" charset="0"/>
                <a:cs typeface="Arial" pitchFamily="34" charset="0"/>
              </a:rPr>
              <a:t>Novel method to solve a preexisting question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Ill-defined question</a:t>
            </a:r>
          </a:p>
          <a:p>
            <a:r>
              <a:rPr lang="en-US" dirty="0" smtClean="0">
                <a:latin typeface="Arial" pitchFamily="34" charset="0"/>
                <a:cs typeface="Arial" pitchFamily="34" charset="0"/>
              </a:rPr>
              <a:t>Ill-defined outcome</a:t>
            </a:r>
            <a:endParaRPr lang="en-US" dirty="0">
              <a:latin typeface="Arial" pitchFamily="34" charset="0"/>
              <a:cs typeface="Arial" pitchFamily="34" charset="0"/>
            </a:endParaRPr>
          </a:p>
        </p:txBody>
      </p:sp>
      <p:pic>
        <p:nvPicPr>
          <p:cNvPr id="4" name="Picture 8" descr="http://schlicken.blogsome.com/images/Rube_Goldberg.jpg"/>
          <p:cNvPicPr>
            <a:picLocks noChangeAspect="1" noChangeArrowheads="1"/>
          </p:cNvPicPr>
          <p:nvPr/>
        </p:nvPicPr>
        <p:blipFill>
          <a:blip r:embed="rId2"/>
          <a:srcRect/>
          <a:stretch>
            <a:fillRect/>
          </a:stretch>
        </p:blipFill>
        <p:spPr bwMode="auto">
          <a:xfrm>
            <a:off x="6400800" y="3327400"/>
            <a:ext cx="2384822" cy="3179763"/>
          </a:xfrm>
          <a:prstGeom prst="rect">
            <a:avLst/>
          </a:prstGeom>
          <a:noFill/>
        </p:spPr>
      </p:pic>
      <p:sp>
        <p:nvSpPr>
          <p:cNvPr id="5" name="Slide Number Placeholder 4"/>
          <p:cNvSpPr>
            <a:spLocks noGrp="1"/>
          </p:cNvSpPr>
          <p:nvPr>
            <p:ph type="sldNum" sz="quarter" idx="12"/>
          </p:nvPr>
        </p:nvSpPr>
        <p:spPr/>
        <p:txBody>
          <a:bodyPr/>
          <a:lstStyle/>
          <a:p>
            <a:fld id="{500FA56F-C3CD-9A47-BB06-01723E1A5EB6}" type="slidenum">
              <a:rPr lang="en-US" smtClean="0"/>
              <a:t>22</a:t>
            </a:fld>
            <a:endParaRPr lang="en-US"/>
          </a:p>
        </p:txBody>
      </p:sp>
    </p:spTree>
    <p:extLst>
      <p:ext uri="{BB962C8B-B14F-4D97-AF65-F5344CB8AC3E}">
        <p14:creationId xmlns:p14="http://schemas.microsoft.com/office/powerpoint/2010/main" val="327487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Define Project Based on </a:t>
            </a:r>
            <a:r>
              <a:rPr lang="en-US" dirty="0" smtClean="0">
                <a:hlinkClick r:id="rId2"/>
              </a:rPr>
              <a:t>Abstract</a:t>
            </a:r>
            <a:endParaRPr lang="en-US" dirty="0"/>
          </a:p>
        </p:txBody>
      </p:sp>
      <p:graphicFrame>
        <p:nvGraphicFramePr>
          <p:cNvPr id="7" name="Table 6"/>
          <p:cNvGraphicFramePr>
            <a:graphicFrameLocks noGrp="1"/>
          </p:cNvGraphicFramePr>
          <p:nvPr/>
        </p:nvGraphicFramePr>
        <p:xfrm>
          <a:off x="228600" y="1676401"/>
          <a:ext cx="8686800" cy="5100692"/>
        </p:xfrm>
        <a:graphic>
          <a:graphicData uri="http://schemas.openxmlformats.org/drawingml/2006/table">
            <a:tbl>
              <a:tblPr firstRow="1" bandRow="1">
                <a:tableStyleId>{5C22544A-7EE6-4342-B048-85BDC9FD1C3A}</a:tableStyleId>
              </a:tblPr>
              <a:tblGrid>
                <a:gridCol w="4343400"/>
                <a:gridCol w="4343400"/>
              </a:tblGrid>
              <a:tr h="2514599">
                <a:tc>
                  <a:txBody>
                    <a:bodyPr/>
                    <a:lstStyle/>
                    <a:p>
                      <a:pPr algn="ctr"/>
                      <a:r>
                        <a:rPr lang="en-US" sz="2400" b="1" dirty="0" smtClean="0">
                          <a:latin typeface="Arial" pitchFamily="34" charset="0"/>
                          <a:cs typeface="Arial" pitchFamily="34" charset="0"/>
                        </a:rPr>
                        <a:t>Literature Review</a:t>
                      </a:r>
                    </a:p>
                    <a:p>
                      <a:pPr algn="ctr"/>
                      <a:endParaRPr lang="en-US" sz="2400" b="1" dirty="0">
                        <a:latin typeface="Arial" pitchFamily="34" charset="0"/>
                        <a:cs typeface="Arial" pitchFamily="34" charset="0"/>
                      </a:endParaRPr>
                    </a:p>
                  </a:txBody>
                  <a:tcPr/>
                </a:tc>
                <a:tc>
                  <a:txBody>
                    <a:bodyPr/>
                    <a:lstStyle/>
                    <a:p>
                      <a:pPr algn="ctr"/>
                      <a:r>
                        <a:rPr lang="en-US" sz="2400" b="1" dirty="0" smtClean="0">
                          <a:latin typeface="Arial" pitchFamily="34" charset="0"/>
                          <a:cs typeface="Arial" pitchFamily="34" charset="0"/>
                        </a:rPr>
                        <a:t>Technical</a:t>
                      </a:r>
                    </a:p>
                  </a:txBody>
                  <a:tcPr/>
                </a:tc>
              </a:tr>
              <a:tr h="2586093">
                <a:tc>
                  <a:txBody>
                    <a:bodyPr/>
                    <a:lstStyle/>
                    <a:p>
                      <a:pPr algn="ctr"/>
                      <a:r>
                        <a:rPr lang="en-US" sz="2400" b="1" dirty="0" smtClean="0">
                          <a:latin typeface="Arial" pitchFamily="34" charset="0"/>
                          <a:cs typeface="Arial" pitchFamily="34" charset="0"/>
                        </a:rPr>
                        <a:t>Technical with Value</a:t>
                      </a:r>
                    </a:p>
                  </a:txBody>
                  <a:tcPr/>
                </a:tc>
                <a:tc>
                  <a:txBody>
                    <a:bodyPr/>
                    <a:lstStyle/>
                    <a:p>
                      <a:pPr algn="ctr"/>
                      <a:r>
                        <a:rPr lang="en-US" sz="2400" b="1" dirty="0" smtClean="0">
                          <a:latin typeface="Arial" pitchFamily="34" charset="0"/>
                          <a:cs typeface="Arial" pitchFamily="34" charset="0"/>
                        </a:rPr>
                        <a:t>Novel Approach</a:t>
                      </a:r>
                      <a:endParaRPr lang="en-US" sz="2400" b="1" dirty="0">
                        <a:latin typeface="Arial" pitchFamily="34" charset="0"/>
                        <a:cs typeface="Arial" pitchFamily="34" charset="0"/>
                      </a:endParaRPr>
                    </a:p>
                  </a:txBody>
                  <a:tcPr/>
                </a:tc>
              </a:tr>
            </a:tbl>
          </a:graphicData>
        </a:graphic>
      </p:graphicFrame>
      <p:pic>
        <p:nvPicPr>
          <p:cNvPr id="65538" name="Picture 2" descr="http://www.tufaviews.com/Old_Books_Stacked.jpg"/>
          <p:cNvPicPr>
            <a:picLocks noChangeAspect="1" noChangeArrowheads="1"/>
          </p:cNvPicPr>
          <p:nvPr/>
        </p:nvPicPr>
        <p:blipFill>
          <a:blip r:embed="rId3"/>
          <a:srcRect r="8197" b="4006"/>
          <a:stretch>
            <a:fillRect/>
          </a:stretch>
        </p:blipFill>
        <p:spPr bwMode="auto">
          <a:xfrm>
            <a:off x="1905000" y="2286000"/>
            <a:ext cx="1201003" cy="1676400"/>
          </a:xfrm>
          <a:prstGeom prst="rect">
            <a:avLst/>
          </a:prstGeom>
          <a:noFill/>
        </p:spPr>
      </p:pic>
      <p:pic>
        <p:nvPicPr>
          <p:cNvPr id="65540" name="Picture 4" descr="http://www.keymedia.co.uk/resources/images/technical.jpg"/>
          <p:cNvPicPr>
            <a:picLocks noChangeAspect="1" noChangeArrowheads="1"/>
          </p:cNvPicPr>
          <p:nvPr/>
        </p:nvPicPr>
        <p:blipFill>
          <a:blip r:embed="rId4"/>
          <a:srcRect l="6015" t="5990" r="9774" b="6510"/>
          <a:stretch>
            <a:fillRect/>
          </a:stretch>
        </p:blipFill>
        <p:spPr bwMode="auto">
          <a:xfrm>
            <a:off x="5791200" y="2209800"/>
            <a:ext cx="1920240" cy="1600200"/>
          </a:xfrm>
          <a:prstGeom prst="rect">
            <a:avLst/>
          </a:prstGeom>
          <a:noFill/>
        </p:spPr>
      </p:pic>
      <p:pic>
        <p:nvPicPr>
          <p:cNvPr id="65542" name="Picture 6" descr="http://www.cep.unt.edu/images/woi.gif"/>
          <p:cNvPicPr>
            <a:picLocks noChangeAspect="1" noChangeArrowheads="1"/>
          </p:cNvPicPr>
          <p:nvPr/>
        </p:nvPicPr>
        <p:blipFill>
          <a:blip r:embed="rId5"/>
          <a:srcRect/>
          <a:stretch>
            <a:fillRect/>
          </a:stretch>
        </p:blipFill>
        <p:spPr bwMode="auto">
          <a:xfrm>
            <a:off x="1600200" y="4572000"/>
            <a:ext cx="1505748" cy="1676400"/>
          </a:xfrm>
          <a:prstGeom prst="rect">
            <a:avLst/>
          </a:prstGeom>
          <a:noFill/>
        </p:spPr>
      </p:pic>
      <p:pic>
        <p:nvPicPr>
          <p:cNvPr id="65544" name="Picture 8" descr="http://schlicken.blogsome.com/images/Rube_Goldberg.jpg"/>
          <p:cNvPicPr>
            <a:picLocks noChangeAspect="1" noChangeArrowheads="1"/>
          </p:cNvPicPr>
          <p:nvPr/>
        </p:nvPicPr>
        <p:blipFill>
          <a:blip r:embed="rId6"/>
          <a:srcRect/>
          <a:stretch>
            <a:fillRect/>
          </a:stretch>
        </p:blipFill>
        <p:spPr bwMode="auto">
          <a:xfrm>
            <a:off x="6096000" y="4572000"/>
            <a:ext cx="1394222" cy="1858963"/>
          </a:xfrm>
          <a:prstGeom prst="rect">
            <a:avLst/>
          </a:prstGeom>
          <a:noFill/>
        </p:spPr>
      </p:pic>
      <p:sp>
        <p:nvSpPr>
          <p:cNvPr id="2" name="Slide Number Placeholder 1"/>
          <p:cNvSpPr>
            <a:spLocks noGrp="1"/>
          </p:cNvSpPr>
          <p:nvPr>
            <p:ph type="sldNum" sz="quarter" idx="12"/>
          </p:nvPr>
        </p:nvSpPr>
        <p:spPr/>
        <p:txBody>
          <a:bodyPr/>
          <a:lstStyle/>
          <a:p>
            <a:fld id="{500FA56F-C3CD-9A47-BB06-01723E1A5EB6}" type="slidenum">
              <a:rPr lang="en-US" smtClean="0"/>
              <a:t>23</a:t>
            </a:fld>
            <a:endParaRPr lang="en-US"/>
          </a:p>
        </p:txBody>
      </p:sp>
    </p:spTree>
    <p:extLst>
      <p:ext uri="{BB962C8B-B14F-4D97-AF65-F5344CB8AC3E}">
        <p14:creationId xmlns:p14="http://schemas.microsoft.com/office/powerpoint/2010/main" val="10708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Partitioning Gamma-Ray Sources in Fermi Large Area Telescope Observations for Spatial and Spectral Analysis</a:t>
            </a:r>
          </a:p>
        </p:txBody>
      </p:sp>
      <p:sp>
        <p:nvSpPr>
          <p:cNvPr id="3" name="Content Placeholder 2"/>
          <p:cNvSpPr>
            <a:spLocks noGrp="1"/>
          </p:cNvSpPr>
          <p:nvPr>
            <p:ph idx="1"/>
          </p:nvPr>
        </p:nvSpPr>
        <p:spPr/>
        <p:txBody>
          <a:bodyPr>
            <a:normAutofit/>
          </a:bodyPr>
          <a:lstStyle/>
          <a:p>
            <a:pPr marL="0" indent="0">
              <a:buNone/>
            </a:pPr>
            <a:r>
              <a:rPr lang="en-US" sz="1600" dirty="0"/>
              <a:t>The Weakly Interacting Massive Particle (WIMP) theory for dark matter predicts the production of gamma radiation from WIMP annihilation and decay. To examine the possibility of WIMP dark matter, gamma ray sources from M31 are partitioned from the Fermi Gamma-ray Space Telescope from the LAT instrument with 5 years of clean and ultraclean cut-data in the 1 – 300 </a:t>
            </a:r>
            <a:r>
              <a:rPr lang="en-US" sz="1600" dirty="0" err="1"/>
              <a:t>GeV</a:t>
            </a:r>
            <a:r>
              <a:rPr lang="en-US" sz="1600" dirty="0"/>
              <a:t> range. Background, halo, and point source distributions are then used in a spectral and spatial analysis. The spectrum is well described by a power law, but the polar averaged radial density is a good fit with a line of sight integral of the linear and squared Navarro - </a:t>
            </a:r>
            <a:r>
              <a:rPr lang="en-US" sz="1600" dirty="0" err="1"/>
              <a:t>Frenk</a:t>
            </a:r>
            <a:r>
              <a:rPr lang="en-US" sz="1600" dirty="0"/>
              <a:t> - White (NFW) density profile with an R^2 = 0.9992. The NFW fit also exhibits a significantly larger contribution coefficient from decay processes than annihilation. The correlation between theory and predictions suggests that either WIMPs are the source of the radiation, astrophysical processes are influenced by dark matter that follows this density fall off, or astrophysical processes follow this profile randomly. These findings raise fundamental questions on the origin of galactic halo gamma rays, and warrants continued research in the field.</a:t>
            </a:r>
          </a:p>
        </p:txBody>
      </p:sp>
      <p:sp>
        <p:nvSpPr>
          <p:cNvPr id="4" name="Slide Number Placeholder 3"/>
          <p:cNvSpPr>
            <a:spLocks noGrp="1"/>
          </p:cNvSpPr>
          <p:nvPr>
            <p:ph type="sldNum" sz="quarter" idx="12"/>
          </p:nvPr>
        </p:nvSpPr>
        <p:spPr/>
        <p:txBody>
          <a:bodyPr/>
          <a:lstStyle/>
          <a:p>
            <a:fld id="{500FA56F-C3CD-9A47-BB06-01723E1A5EB6}" type="slidenum">
              <a:rPr lang="en-US" smtClean="0"/>
              <a:t>24</a:t>
            </a:fld>
            <a:endParaRPr lang="en-US"/>
          </a:p>
        </p:txBody>
      </p:sp>
    </p:spTree>
    <p:extLst>
      <p:ext uri="{BB962C8B-B14F-4D97-AF65-F5344CB8AC3E}">
        <p14:creationId xmlns:p14="http://schemas.microsoft.com/office/powerpoint/2010/main" val="400558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Temperature-Independent, Portable, and Rapid Field Detection of Ebola via a Silk-Derived Lateral-Flow System</a:t>
            </a:r>
          </a:p>
        </p:txBody>
      </p:sp>
      <p:sp>
        <p:nvSpPr>
          <p:cNvPr id="4" name="Content Placeholder 3"/>
          <p:cNvSpPr>
            <a:spLocks noGrp="1"/>
          </p:cNvSpPr>
          <p:nvPr>
            <p:ph idx="1"/>
          </p:nvPr>
        </p:nvSpPr>
        <p:spPr/>
        <p:txBody>
          <a:bodyPr>
            <a:noAutofit/>
          </a:bodyPr>
          <a:lstStyle/>
          <a:p>
            <a:pPr marL="0" indent="0">
              <a:buNone/>
            </a:pPr>
            <a:r>
              <a:rPr lang="en-US" sz="1400" dirty="0"/>
              <a:t>Up to 90% of Ebola victims will die without early diagnosis and medical intervention, which can reduce fatalities by 50% and are critical to preventing future epidemics. Current detection methods are expensive, time-consuming and utilize complex instrumentation and chemicals that require uninterrupted refrigeration. Successfully maintaining the reagent's “cold-chain” from laboratory to point of use is highly problematic in regions with poor infrastructure, where Ebola is most common. This research sought to devise a rapid, simple and inexpensive Ebola detection platform that can be stored and transported without refrigeration. To begin, current Ebola ELISA reagents were embedded in silk fibroin, which possesses stabilizing properties, allowing storage of otherwise refrigerated reagents at room temperature. To confirm ELISA colorimetric detection of Ebola after prolonged, non-refrigerated storage of the kit's reagents, the Ebola ELISA was conducted in a 96-wellplate format (A450nm) at 0-7days from initial mixing and dilutions. Results indicate Ebola ELISA detection is viable in water dilutions only on the day of mixing. For silk-embedded reagents, successful detection was realized for up to one week of </a:t>
            </a:r>
            <a:r>
              <a:rPr lang="en-US" sz="1400" dirty="0" err="1"/>
              <a:t>RoomTemp</a:t>
            </a:r>
            <a:r>
              <a:rPr lang="en-US" sz="1400" dirty="0"/>
              <a:t>-storage. Silk-film embedded Ebola ELISA reagents were used to construct a four-channel, paper-based, fluidic detection card, with colorimetric reagents positioned to create timed, visible detection of Ebola antigens. In this new device, that is stable and stored at room temperature, 30µl drops of water were used to dissolve silk-embedded reagents, initiating a timed-flow towards a center detection zone, where a positive (colored) result confirmed the presence of 500pg/ml Ebola(+)control antigens in 30min, at a cost of $25.</a:t>
            </a:r>
          </a:p>
        </p:txBody>
      </p:sp>
      <p:sp>
        <p:nvSpPr>
          <p:cNvPr id="3" name="Slide Number Placeholder 2"/>
          <p:cNvSpPr>
            <a:spLocks noGrp="1"/>
          </p:cNvSpPr>
          <p:nvPr>
            <p:ph type="sldNum" sz="quarter" idx="12"/>
          </p:nvPr>
        </p:nvSpPr>
        <p:spPr/>
        <p:txBody>
          <a:bodyPr/>
          <a:lstStyle/>
          <a:p>
            <a:fld id="{500FA56F-C3CD-9A47-BB06-01723E1A5EB6}" type="slidenum">
              <a:rPr lang="en-US" smtClean="0"/>
              <a:t>25</a:t>
            </a:fld>
            <a:endParaRPr lang="en-US"/>
          </a:p>
        </p:txBody>
      </p:sp>
    </p:spTree>
    <p:extLst>
      <p:ext uri="{BB962C8B-B14F-4D97-AF65-F5344CB8AC3E}">
        <p14:creationId xmlns:p14="http://schemas.microsoft.com/office/powerpoint/2010/main" val="405722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Effects of Barefoot and Shod Running on Risk of Injury in High School, Female, Recreational Runners</a:t>
            </a:r>
          </a:p>
        </p:txBody>
      </p:sp>
      <p:sp>
        <p:nvSpPr>
          <p:cNvPr id="3" name="Content Placeholder 2"/>
          <p:cNvSpPr>
            <a:spLocks noGrp="1"/>
          </p:cNvSpPr>
          <p:nvPr>
            <p:ph idx="1"/>
          </p:nvPr>
        </p:nvSpPr>
        <p:spPr/>
        <p:txBody>
          <a:bodyPr>
            <a:normAutofit/>
          </a:bodyPr>
          <a:lstStyle/>
          <a:p>
            <a:pPr marL="0" indent="0">
              <a:buNone/>
            </a:pPr>
            <a:r>
              <a:rPr lang="en-US" sz="1400" dirty="0"/>
              <a:t>While previous studies have investigated the incidence of injuries among high school cross country runners, there has yet to be a study conducted to compare barefoot and shod running in this population. My experiment investigates the influence of these two conditions on biomechanical risk factors that have previously been associated with injuries in female high school runners. Eleven recreational runners participated in this study. Ten trials were conducted per condition for each runner. A trial was defined as one run down the fifty foot long track with the runners striking the force plate with their right foot. Step frequency, step length, contact time, knee flexion angle in the stance phase, sole angle at touchdown, the peak impact force, and the length of time the maximum force was sustained for were compared between both conditions. Stride length and contact time were both shorter in the barefoot condition, which led to less prominent </a:t>
            </a:r>
            <a:r>
              <a:rPr lang="en-US" sz="1400" dirty="0" err="1"/>
              <a:t>rearfoot</a:t>
            </a:r>
            <a:r>
              <a:rPr lang="en-US" sz="1400" dirty="0"/>
              <a:t> striking among the majority of runners. The knee flexion angle and sole angle were also smaller when barefoot, which are both impact reducing mechanisms. Impact forces were higher in the barefoot condition, as was expected for runners who typically run with shoes. However, other biomechanical adaptations were clearly made. This includes a shorter period of time during which the maximum force was sustained during barefoot running in comparison to shod running. This information could be used to support a prospective study that follows barefoot and shod high school runners to determine the incidence of injury in each group.</a:t>
            </a:r>
          </a:p>
        </p:txBody>
      </p:sp>
      <p:sp>
        <p:nvSpPr>
          <p:cNvPr id="4" name="Slide Number Placeholder 3"/>
          <p:cNvSpPr>
            <a:spLocks noGrp="1"/>
          </p:cNvSpPr>
          <p:nvPr>
            <p:ph type="sldNum" sz="quarter" idx="12"/>
          </p:nvPr>
        </p:nvSpPr>
        <p:spPr/>
        <p:txBody>
          <a:bodyPr/>
          <a:lstStyle/>
          <a:p>
            <a:fld id="{500FA56F-C3CD-9A47-BB06-01723E1A5EB6}" type="slidenum">
              <a:rPr lang="en-US" smtClean="0"/>
              <a:t>26</a:t>
            </a:fld>
            <a:endParaRPr lang="en-US"/>
          </a:p>
        </p:txBody>
      </p:sp>
    </p:spTree>
    <p:extLst>
      <p:ext uri="{BB962C8B-B14F-4D97-AF65-F5344CB8AC3E}">
        <p14:creationId xmlns:p14="http://schemas.microsoft.com/office/powerpoint/2010/main" val="4736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Novel Glycerol-Free Biodiesel </a:t>
            </a:r>
            <a:r>
              <a:rPr lang="en-US" sz="2400" dirty="0" smtClean="0"/>
              <a:t/>
            </a:r>
            <a:br>
              <a:rPr lang="en-US" sz="2400" dirty="0" smtClean="0"/>
            </a:br>
            <a:r>
              <a:rPr lang="en-US" sz="2400" dirty="0" smtClean="0"/>
              <a:t>Production </a:t>
            </a:r>
            <a:r>
              <a:rPr lang="en-US" sz="2400" dirty="0"/>
              <a:t>using Enzyme Catalysis</a:t>
            </a:r>
          </a:p>
        </p:txBody>
      </p:sp>
      <p:sp>
        <p:nvSpPr>
          <p:cNvPr id="3" name="Content Placeholder 2"/>
          <p:cNvSpPr>
            <a:spLocks noGrp="1"/>
          </p:cNvSpPr>
          <p:nvPr>
            <p:ph idx="1"/>
          </p:nvPr>
        </p:nvSpPr>
        <p:spPr/>
        <p:txBody>
          <a:bodyPr>
            <a:noAutofit/>
          </a:bodyPr>
          <a:lstStyle/>
          <a:p>
            <a:pPr marL="0" indent="0">
              <a:buNone/>
            </a:pPr>
            <a:r>
              <a:rPr lang="en-US" sz="1400" dirty="0"/>
              <a:t>Biodiesel production from vegetable oil and ethanol (</a:t>
            </a:r>
            <a:r>
              <a:rPr lang="en-US" sz="1400" dirty="0" err="1"/>
              <a:t>EtOH</a:t>
            </a:r>
            <a:r>
              <a:rPr lang="en-US" sz="1400" dirty="0"/>
              <a:t>) has become a demonstrated alternative energy source. Current processes convert triglycerides to biodiesel, from which 90 million pounds of crude glycerol, a waste product, is extracted per annum in the US. Last year, a new method of production was formulated to avoid glycerol formation using selective partial </a:t>
            </a:r>
            <a:r>
              <a:rPr lang="en-US" sz="1400" dirty="0" err="1"/>
              <a:t>transesterification</a:t>
            </a:r>
            <a:r>
              <a:rPr lang="en-US" sz="1400" dirty="0"/>
              <a:t>; preliminary data required additional research to verify early findings and support the method reliably. This project investigates the effectiveness of the addition of acetic acid (</a:t>
            </a:r>
            <a:r>
              <a:rPr lang="en-US" sz="1400" dirty="0" err="1"/>
              <a:t>AcOH</a:t>
            </a:r>
            <a:r>
              <a:rPr lang="en-US" sz="1400" dirty="0"/>
              <a:t>) to the enzymatic process to prevent the formation of glycerol by inducing faster </a:t>
            </a:r>
            <a:r>
              <a:rPr lang="en-US" sz="1400" dirty="0" err="1"/>
              <a:t>transesterification</a:t>
            </a:r>
            <a:r>
              <a:rPr lang="en-US" sz="1400" dirty="0"/>
              <a:t> of the terminal alcohols. Gas chromatography and mass spectrometry (GC/MS) analyses were applied in order to identify intermediate compounds’ structures dependably. Using GC/MS and </a:t>
            </a:r>
            <a:r>
              <a:rPr lang="en-US" sz="1400" dirty="0" err="1"/>
              <a:t>dodecane</a:t>
            </a:r>
            <a:r>
              <a:rPr lang="en-US" sz="1400" dirty="0"/>
              <a:t>, an internal standard (IS), to track formation of the new products, the reaction’s stability was demonstrated. Glycerol was continually absent from the invented </a:t>
            </a:r>
            <a:r>
              <a:rPr lang="en-US" sz="1400" dirty="0" err="1"/>
              <a:t>EtOH+AcOH</a:t>
            </a:r>
            <a:r>
              <a:rPr lang="en-US" sz="1400" dirty="0"/>
              <a:t> reaction, supporting the hypothesis that stopping the process at the </a:t>
            </a:r>
            <a:r>
              <a:rPr lang="en-US" sz="1400" dirty="0" err="1"/>
              <a:t>monoacylglycerol</a:t>
            </a:r>
            <a:r>
              <a:rPr lang="en-US" sz="1400" dirty="0"/>
              <a:t> (MG) stage results in a 100% yield of good-quality biodiesel. Furthermore, the reaction of MG acetate, formed under anhydrous conditions, was tracked after the addition of water, experimentally verifying its structure. In the </a:t>
            </a:r>
            <a:r>
              <a:rPr lang="en-US" sz="1400" dirty="0" err="1"/>
              <a:t>EtOH+AcOH</a:t>
            </a:r>
            <a:r>
              <a:rPr lang="en-US" sz="1400" dirty="0"/>
              <a:t> experiment, 8% MG acetate was formed; its complete hydrolysis in the presence of water resulted in a 10% increase in biodiesel and 0.12% increase in MG. These results indicate that the </a:t>
            </a:r>
            <a:r>
              <a:rPr lang="en-US" sz="1400" dirty="0" err="1"/>
              <a:t>EtOH+AcOH</a:t>
            </a:r>
            <a:r>
              <a:rPr lang="en-US" sz="1400" dirty="0"/>
              <a:t> method for biodiesel production is a sound, efficient, and applicable process to prevent waste glycerol formation at minimal cost.</a:t>
            </a:r>
          </a:p>
        </p:txBody>
      </p:sp>
      <p:sp>
        <p:nvSpPr>
          <p:cNvPr id="4" name="Slide Number Placeholder 3"/>
          <p:cNvSpPr>
            <a:spLocks noGrp="1"/>
          </p:cNvSpPr>
          <p:nvPr>
            <p:ph type="sldNum" sz="quarter" idx="12"/>
          </p:nvPr>
        </p:nvSpPr>
        <p:spPr/>
        <p:txBody>
          <a:bodyPr/>
          <a:lstStyle/>
          <a:p>
            <a:fld id="{500FA56F-C3CD-9A47-BB06-01723E1A5EB6}" type="slidenum">
              <a:rPr lang="en-US" smtClean="0"/>
              <a:t>27</a:t>
            </a:fld>
            <a:endParaRPr lang="en-US"/>
          </a:p>
        </p:txBody>
      </p:sp>
    </p:spTree>
    <p:extLst>
      <p:ext uri="{BB962C8B-B14F-4D97-AF65-F5344CB8AC3E}">
        <p14:creationId xmlns:p14="http://schemas.microsoft.com/office/powerpoint/2010/main" val="196202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t>Polyetherketoneketone</a:t>
            </a:r>
            <a:r>
              <a:rPr lang="en-US" sz="2400" dirty="0"/>
              <a:t> (PEKK), 3D Printed, Bipartite Surgical Implant: An Alternative and Supportive Cure for Internal </a:t>
            </a:r>
            <a:r>
              <a:rPr lang="en-US" sz="2400" dirty="0" err="1"/>
              <a:t>Coxa</a:t>
            </a:r>
            <a:r>
              <a:rPr lang="en-US" sz="2400" dirty="0"/>
              <a:t> </a:t>
            </a:r>
            <a:r>
              <a:rPr lang="en-US" sz="2400" dirty="0" err="1"/>
              <a:t>Saltans</a:t>
            </a:r>
            <a:r>
              <a:rPr lang="en-US" sz="2400" dirty="0"/>
              <a:t> in Female Adolescents</a:t>
            </a:r>
          </a:p>
        </p:txBody>
      </p:sp>
      <p:sp>
        <p:nvSpPr>
          <p:cNvPr id="3" name="Content Placeholder 2"/>
          <p:cNvSpPr>
            <a:spLocks noGrp="1"/>
          </p:cNvSpPr>
          <p:nvPr>
            <p:ph idx="1"/>
          </p:nvPr>
        </p:nvSpPr>
        <p:spPr/>
        <p:txBody>
          <a:bodyPr>
            <a:noAutofit/>
          </a:bodyPr>
          <a:lstStyle/>
          <a:p>
            <a:pPr marL="0" indent="0">
              <a:buNone/>
            </a:pPr>
            <a:r>
              <a:rPr lang="en-US" sz="1400" dirty="0" err="1"/>
              <a:t>Coxa</a:t>
            </a:r>
            <a:r>
              <a:rPr lang="en-US" sz="1400" dirty="0"/>
              <a:t> </a:t>
            </a:r>
            <a:r>
              <a:rPr lang="en-US" sz="1400" dirty="0" err="1"/>
              <a:t>Saltans</a:t>
            </a:r>
            <a:r>
              <a:rPr lang="en-US" sz="1400" dirty="0"/>
              <a:t>, a condition of the hip, comes in three forms that manipulate a snap, but the contributing factors vary. Internal </a:t>
            </a:r>
            <a:r>
              <a:rPr lang="en-US" sz="1400" dirty="0" err="1"/>
              <a:t>Coxa</a:t>
            </a:r>
            <a:r>
              <a:rPr lang="en-US" sz="1400" dirty="0"/>
              <a:t> </a:t>
            </a:r>
            <a:r>
              <a:rPr lang="en-US" sz="1400" dirty="0" err="1"/>
              <a:t>Saltans</a:t>
            </a:r>
            <a:r>
              <a:rPr lang="en-US" sz="1400" dirty="0"/>
              <a:t>, on which this research focuses, occurs when the </a:t>
            </a:r>
            <a:r>
              <a:rPr lang="en-US" sz="1400" dirty="0" err="1"/>
              <a:t>iliopsoas</a:t>
            </a:r>
            <a:r>
              <a:rPr lang="en-US" sz="1400" dirty="0"/>
              <a:t> muscle-tendon snaps over bony protrusions on the front of the pelvis. The condition is commonly seen in female adolescents due to the hips growing faster than the muscle-tendon can accommodate. The muscle-tendon cannot span such a large area without complications. This results in a tight, inflamed </a:t>
            </a:r>
            <a:r>
              <a:rPr lang="en-US" sz="1400" dirty="0" err="1"/>
              <a:t>iliopsoas</a:t>
            </a:r>
            <a:r>
              <a:rPr lang="en-US" sz="1400" dirty="0"/>
              <a:t> that is prone to snapping. Basic treatment is administered and if the snapping persists and becomes increasingly painful, lengthening of the </a:t>
            </a:r>
            <a:r>
              <a:rPr lang="en-US" sz="1400" dirty="0" err="1"/>
              <a:t>tendinous</a:t>
            </a:r>
            <a:r>
              <a:rPr lang="en-US" sz="1400" dirty="0"/>
              <a:t> fibers of the </a:t>
            </a:r>
            <a:r>
              <a:rPr lang="en-US" sz="1400" dirty="0" err="1"/>
              <a:t>iliopsoas</a:t>
            </a:r>
            <a:r>
              <a:rPr lang="en-US" sz="1400" dirty="0"/>
              <a:t> muscle-tendon is performed. Research has shown that this method removes valuable support from the patient’s hip joint. This research seeks to design, 3D print, and mechanically test a bipartite surgical implant that prevents the snapping and provides support for the patient. Using </a:t>
            </a:r>
            <a:r>
              <a:rPr lang="en-US" sz="1400" dirty="0" err="1"/>
              <a:t>Solidworks</a:t>
            </a:r>
            <a:r>
              <a:rPr lang="en-US" sz="1400" dirty="0"/>
              <a:t>, the two parts of the implant were designed, combining the properties of a doorstop and channel like mechanisms. The bipartite implant was 3D printed and then tested mechanically via an </a:t>
            </a:r>
            <a:r>
              <a:rPr lang="en-US" sz="1400" dirty="0" err="1"/>
              <a:t>Instron</a:t>
            </a:r>
            <a:r>
              <a:rPr lang="en-US" sz="1400" dirty="0"/>
              <a:t> machine. The implants were tested for compressive strength in different orientations. When tested mechanically, the femoral implant failed at a load of approximately 1,240 N and the pelvic implant failed at a load of approximately 720 N. Taking the general anatomy of the hip and the strength of the implants into account, it can be concluded that the implant design can provide required support to the hip, while also preventing the snapping.</a:t>
            </a:r>
          </a:p>
        </p:txBody>
      </p:sp>
      <p:sp>
        <p:nvSpPr>
          <p:cNvPr id="4" name="Slide Number Placeholder 3"/>
          <p:cNvSpPr>
            <a:spLocks noGrp="1"/>
          </p:cNvSpPr>
          <p:nvPr>
            <p:ph type="sldNum" sz="quarter" idx="12"/>
          </p:nvPr>
        </p:nvSpPr>
        <p:spPr/>
        <p:txBody>
          <a:bodyPr/>
          <a:lstStyle/>
          <a:p>
            <a:fld id="{500FA56F-C3CD-9A47-BB06-01723E1A5EB6}" type="slidenum">
              <a:rPr lang="en-US" smtClean="0"/>
              <a:t>28</a:t>
            </a:fld>
            <a:endParaRPr lang="en-US"/>
          </a:p>
        </p:txBody>
      </p:sp>
    </p:spTree>
    <p:extLst>
      <p:ext uri="{BB962C8B-B14F-4D97-AF65-F5344CB8AC3E}">
        <p14:creationId xmlns:p14="http://schemas.microsoft.com/office/powerpoint/2010/main" val="145632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7" name="Slide Number Placeholder 6"/>
          <p:cNvSpPr>
            <a:spLocks noGrp="1"/>
          </p:cNvSpPr>
          <p:nvPr>
            <p:ph type="sldNum" sz="quarter" idx="12"/>
          </p:nvPr>
        </p:nvSpPr>
        <p:spPr/>
        <p:txBody>
          <a:bodyPr/>
          <a:lstStyle/>
          <a:p>
            <a:pPr>
              <a:defRPr/>
            </a:pPr>
            <a:fld id="{93C20C9F-156F-4F59-83AC-3E727BEBA982}" type="slidenum">
              <a:rPr lang="en-US" smtClean="0"/>
              <a:pPr>
                <a:defRPr/>
              </a:pPr>
              <a:t>29</a:t>
            </a:fld>
            <a:endParaRPr lang="en-US"/>
          </a:p>
        </p:txBody>
      </p:sp>
      <p:pic>
        <p:nvPicPr>
          <p:cNvPr id="5" name="Picture 2" descr="http://assessor.co.douglas.nv.us/images/thank-you.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extLst>
      <p:ext uri="{BB962C8B-B14F-4D97-AF65-F5344CB8AC3E}">
        <p14:creationId xmlns:p14="http://schemas.microsoft.com/office/powerpoint/2010/main" val="12502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757790" y="2480871"/>
            <a:ext cx="3906977" cy="21128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Problem Solving</a:t>
            </a:r>
            <a:endParaRPr lang="en-US" sz="4800" dirty="0"/>
          </a:p>
        </p:txBody>
      </p:sp>
      <p:sp>
        <p:nvSpPr>
          <p:cNvPr id="9" name="Curved Down Arrow 8"/>
          <p:cNvSpPr/>
          <p:nvPr/>
        </p:nvSpPr>
        <p:spPr>
          <a:xfrm rot="10800000">
            <a:off x="2278951" y="4633402"/>
            <a:ext cx="4676601" cy="91400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518459" y="2480871"/>
            <a:ext cx="3906977" cy="21128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Problem Finding</a:t>
            </a:r>
            <a:endParaRPr lang="en-US" sz="4800" dirty="0"/>
          </a:p>
        </p:txBody>
      </p:sp>
      <p:sp>
        <p:nvSpPr>
          <p:cNvPr id="12" name="Curved Down Arrow 11"/>
          <p:cNvSpPr/>
          <p:nvPr/>
        </p:nvSpPr>
        <p:spPr>
          <a:xfrm>
            <a:off x="2278951" y="1566864"/>
            <a:ext cx="4676601" cy="91400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rot="19378866">
            <a:off x="5209010" y="2955061"/>
            <a:ext cx="3014467" cy="1323439"/>
          </a:xfrm>
          <a:prstGeom prst="rect">
            <a:avLst/>
          </a:prstGeom>
          <a:solidFill>
            <a:schemeClr val="tx2">
              <a:lumMod val="60000"/>
              <a:lumOff val="40000"/>
              <a:alpha val="30000"/>
            </a:schemeClr>
          </a:solidFill>
          <a:effectLst>
            <a:glow rad="101600">
              <a:schemeClr val="accent1">
                <a:alpha val="75000"/>
              </a:schemeClr>
            </a:glow>
          </a:effectLst>
        </p:spPr>
        <p:txBody>
          <a:bodyPr wrap="none" rtlCol="0">
            <a:spAutoFit/>
          </a:bodyPr>
          <a:lstStyle/>
          <a:p>
            <a:pPr algn="ctr"/>
            <a:r>
              <a:rPr lang="en-US" sz="4000" dirty="0" smtClean="0">
                <a:latin typeface="Arial Black"/>
                <a:cs typeface="Arial Black"/>
              </a:rPr>
              <a:t>Logical/</a:t>
            </a:r>
          </a:p>
          <a:p>
            <a:pPr algn="ctr"/>
            <a:r>
              <a:rPr lang="en-US" sz="4000" dirty="0" smtClean="0">
                <a:latin typeface="Arial Black"/>
                <a:cs typeface="Arial Black"/>
              </a:rPr>
              <a:t>Analytical</a:t>
            </a:r>
            <a:endParaRPr lang="en-US" sz="4000" dirty="0">
              <a:latin typeface="Arial Black"/>
              <a:cs typeface="Arial Black"/>
            </a:endParaRPr>
          </a:p>
        </p:txBody>
      </p:sp>
      <p:sp>
        <p:nvSpPr>
          <p:cNvPr id="7" name="TextBox 6"/>
          <p:cNvSpPr txBox="1"/>
          <p:nvPr/>
        </p:nvSpPr>
        <p:spPr>
          <a:xfrm rot="19378866">
            <a:off x="1104555" y="3158736"/>
            <a:ext cx="2633145" cy="707886"/>
          </a:xfrm>
          <a:prstGeom prst="rect">
            <a:avLst/>
          </a:prstGeom>
          <a:solidFill>
            <a:schemeClr val="tx2">
              <a:lumMod val="60000"/>
              <a:lumOff val="40000"/>
              <a:alpha val="30000"/>
            </a:schemeClr>
          </a:solidFill>
          <a:effectLst>
            <a:glow rad="101600">
              <a:schemeClr val="accent1">
                <a:alpha val="75000"/>
              </a:schemeClr>
            </a:glow>
          </a:effectLst>
        </p:spPr>
        <p:txBody>
          <a:bodyPr wrap="square" rtlCol="0">
            <a:spAutoFit/>
          </a:bodyPr>
          <a:lstStyle/>
          <a:p>
            <a:pPr algn="ctr"/>
            <a:r>
              <a:rPr lang="en-US" sz="4000" dirty="0" smtClean="0">
                <a:latin typeface="Arial Black"/>
                <a:cs typeface="Arial Black"/>
              </a:rPr>
              <a:t>Creative</a:t>
            </a:r>
          </a:p>
        </p:txBody>
      </p:sp>
      <p:sp>
        <p:nvSpPr>
          <p:cNvPr id="4" name="Slide Number Placeholder 3"/>
          <p:cNvSpPr>
            <a:spLocks noGrp="1"/>
          </p:cNvSpPr>
          <p:nvPr>
            <p:ph type="sldNum" sz="quarter" idx="12"/>
          </p:nvPr>
        </p:nvSpPr>
        <p:spPr/>
        <p:txBody>
          <a:bodyPr/>
          <a:lstStyle/>
          <a:p>
            <a:fld id="{500FA56F-C3CD-9A47-BB06-01723E1A5EB6}" type="slidenum">
              <a:rPr lang="en-US" smtClean="0"/>
              <a:t>3</a:t>
            </a:fld>
            <a:endParaRPr lang="en-US"/>
          </a:p>
        </p:txBody>
      </p:sp>
    </p:spTree>
    <p:extLst>
      <p:ext uri="{BB962C8B-B14F-4D97-AF65-F5344CB8AC3E}">
        <p14:creationId xmlns:p14="http://schemas.microsoft.com/office/powerpoint/2010/main" val="2030491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Finding</a:t>
            </a:r>
            <a:endParaRPr lang="en-US" dirty="0"/>
          </a:p>
        </p:txBody>
      </p:sp>
      <p:sp>
        <p:nvSpPr>
          <p:cNvPr id="3" name="Content Placeholder 2"/>
          <p:cNvSpPr>
            <a:spLocks noGrp="1"/>
          </p:cNvSpPr>
          <p:nvPr>
            <p:ph idx="1"/>
          </p:nvPr>
        </p:nvSpPr>
        <p:spPr/>
        <p:txBody>
          <a:bodyPr/>
          <a:lstStyle/>
          <a:p>
            <a:r>
              <a:rPr lang="en-US" dirty="0" smtClean="0"/>
              <a:t>Identifying</a:t>
            </a:r>
            <a:r>
              <a:rPr lang="en-US" dirty="0"/>
              <a:t>, determining, and defining a problem for study</a:t>
            </a:r>
          </a:p>
          <a:p>
            <a:r>
              <a:rPr lang="en-US" dirty="0"/>
              <a:t>Recognizing limitations of resources, expertise, materials, access to individuals, time</a:t>
            </a:r>
          </a:p>
          <a:p>
            <a:r>
              <a:rPr lang="en-US" dirty="0" smtClean="0"/>
              <a:t>Examining </a:t>
            </a:r>
            <a:r>
              <a:rPr lang="en-US" dirty="0"/>
              <a:t>relevance to create a worthwhile study</a:t>
            </a:r>
          </a:p>
          <a:p>
            <a:r>
              <a:rPr lang="en-US" dirty="0" smtClean="0"/>
              <a:t>Communication </a:t>
            </a:r>
            <a:r>
              <a:rPr lang="en-US" dirty="0"/>
              <a:t>of ideas</a:t>
            </a:r>
          </a:p>
        </p:txBody>
      </p:sp>
      <p:sp>
        <p:nvSpPr>
          <p:cNvPr id="4" name="Slide Number Placeholder 3"/>
          <p:cNvSpPr>
            <a:spLocks noGrp="1"/>
          </p:cNvSpPr>
          <p:nvPr>
            <p:ph type="sldNum" sz="quarter" idx="12"/>
          </p:nvPr>
        </p:nvSpPr>
        <p:spPr/>
        <p:txBody>
          <a:bodyPr/>
          <a:lstStyle/>
          <a:p>
            <a:fld id="{500FA56F-C3CD-9A47-BB06-01723E1A5EB6}" type="slidenum">
              <a:rPr lang="en-US" smtClean="0"/>
              <a:t>4</a:t>
            </a:fld>
            <a:endParaRPr lang="en-US"/>
          </a:p>
        </p:txBody>
      </p:sp>
    </p:spTree>
    <p:extLst>
      <p:ext uri="{BB962C8B-B14F-4D97-AF65-F5344CB8AC3E}">
        <p14:creationId xmlns:p14="http://schemas.microsoft.com/office/powerpoint/2010/main" val="2325341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a:t>Design and application of procedures to solve a problem</a:t>
            </a:r>
          </a:p>
          <a:p>
            <a:r>
              <a:rPr lang="en-US" dirty="0"/>
              <a:t>Development of:</a:t>
            </a:r>
          </a:p>
          <a:p>
            <a:pPr lvl="1"/>
            <a:r>
              <a:rPr lang="en-US" dirty="0" smtClean="0"/>
              <a:t>appropriate </a:t>
            </a:r>
            <a:r>
              <a:rPr lang="en-US" dirty="0"/>
              <a:t>approach</a:t>
            </a:r>
          </a:p>
          <a:p>
            <a:pPr lvl="1"/>
            <a:r>
              <a:rPr lang="en-US" dirty="0" smtClean="0"/>
              <a:t>proof </a:t>
            </a:r>
            <a:r>
              <a:rPr lang="en-US" dirty="0"/>
              <a:t>and </a:t>
            </a:r>
            <a:r>
              <a:rPr lang="en-US" dirty="0" smtClean="0"/>
              <a:t>documentation </a:t>
            </a:r>
            <a:r>
              <a:rPr lang="en-US" dirty="0"/>
              <a:t>of evidence</a:t>
            </a:r>
          </a:p>
          <a:p>
            <a:pPr lvl="1"/>
            <a:r>
              <a:rPr lang="en-US" dirty="0" smtClean="0"/>
              <a:t>evaluation </a:t>
            </a:r>
            <a:r>
              <a:rPr lang="en-US" dirty="0"/>
              <a:t>of solution </a:t>
            </a:r>
          </a:p>
          <a:p>
            <a:r>
              <a:rPr lang="en-US" dirty="0"/>
              <a:t>Communication of results</a:t>
            </a:r>
          </a:p>
        </p:txBody>
      </p:sp>
      <p:sp>
        <p:nvSpPr>
          <p:cNvPr id="4" name="Slide Number Placeholder 3"/>
          <p:cNvSpPr>
            <a:spLocks noGrp="1"/>
          </p:cNvSpPr>
          <p:nvPr>
            <p:ph type="sldNum" sz="quarter" idx="12"/>
          </p:nvPr>
        </p:nvSpPr>
        <p:spPr/>
        <p:txBody>
          <a:bodyPr/>
          <a:lstStyle/>
          <a:p>
            <a:fld id="{500FA56F-C3CD-9A47-BB06-01723E1A5EB6}" type="slidenum">
              <a:rPr lang="en-US" smtClean="0"/>
              <a:t>5</a:t>
            </a:fld>
            <a:endParaRPr lang="en-US"/>
          </a:p>
        </p:txBody>
      </p:sp>
    </p:spTree>
    <p:extLst>
      <p:ext uri="{BB962C8B-B14F-4D97-AF65-F5344CB8AC3E}">
        <p14:creationId xmlns:p14="http://schemas.microsoft.com/office/powerpoint/2010/main" val="1935514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Einstein has to say about Problem Finding</a:t>
            </a:r>
            <a:endParaRPr lang="en-US" dirty="0"/>
          </a:p>
        </p:txBody>
      </p:sp>
      <p:pic>
        <p:nvPicPr>
          <p:cNvPr id="3" name="Picture 2" descr="Einstein_Stamp_US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74" y="1917126"/>
            <a:ext cx="3309701" cy="3868213"/>
          </a:xfrm>
          <a:prstGeom prst="rect">
            <a:avLst/>
          </a:prstGeom>
        </p:spPr>
      </p:pic>
      <p:sp>
        <p:nvSpPr>
          <p:cNvPr id="4" name="Rectangle 3"/>
          <p:cNvSpPr/>
          <p:nvPr/>
        </p:nvSpPr>
        <p:spPr>
          <a:xfrm>
            <a:off x="3922454" y="1697328"/>
            <a:ext cx="4662831" cy="4493538"/>
          </a:xfrm>
          <a:prstGeom prst="rect">
            <a:avLst/>
          </a:prstGeom>
        </p:spPr>
        <p:txBody>
          <a:bodyPr wrap="square">
            <a:spAutoFit/>
          </a:bodyPr>
          <a:lstStyle/>
          <a:p>
            <a:pPr algn="just"/>
            <a:r>
              <a:rPr lang="en-US" sz="2600" i="1" dirty="0">
                <a:latin typeface="Helvetica Neue"/>
                <a:cs typeface="Helvetica Neue"/>
              </a:rPr>
              <a:t>“The formulation of a problem is often more important that its solution, which may be merely a matter of mathematical or experimental skill.  To raise new questions, new possibilities, to regard old problems from a new angle, requires imagination and marks real advance in science.” </a:t>
            </a:r>
          </a:p>
        </p:txBody>
      </p:sp>
      <p:sp>
        <p:nvSpPr>
          <p:cNvPr id="5" name="Slide Number Placeholder 4"/>
          <p:cNvSpPr>
            <a:spLocks noGrp="1"/>
          </p:cNvSpPr>
          <p:nvPr>
            <p:ph type="sldNum" sz="quarter" idx="12"/>
          </p:nvPr>
        </p:nvSpPr>
        <p:spPr/>
        <p:txBody>
          <a:bodyPr/>
          <a:lstStyle/>
          <a:p>
            <a:fld id="{500FA56F-C3CD-9A47-BB06-01723E1A5EB6}" type="slidenum">
              <a:rPr lang="en-US" smtClean="0"/>
              <a:t>6</a:t>
            </a:fld>
            <a:endParaRPr lang="en-US"/>
          </a:p>
        </p:txBody>
      </p:sp>
    </p:spTree>
    <p:extLst>
      <p:ext uri="{BB962C8B-B14F-4D97-AF65-F5344CB8AC3E}">
        <p14:creationId xmlns:p14="http://schemas.microsoft.com/office/powerpoint/2010/main" val="770249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3C20C9F-156F-4F59-83AC-3E727BEBA982}" type="slidenum">
              <a:rPr lang="en-US" smtClean="0"/>
              <a:pPr>
                <a:defRPr/>
              </a:pPr>
              <a:t>7</a:t>
            </a:fld>
            <a:endParaRPr lang="en-US"/>
          </a:p>
        </p:txBody>
      </p:sp>
      <p:pic>
        <p:nvPicPr>
          <p:cNvPr id="5" name="Picture 4" descr="Screen shot 2011-10-14 at 4.36.39 PM.png"/>
          <p:cNvPicPr>
            <a:picLocks noChangeAspect="1"/>
          </p:cNvPicPr>
          <p:nvPr/>
        </p:nvPicPr>
        <p:blipFill rotWithShape="1">
          <a:blip r:embed="rId2">
            <a:extLst>
              <a:ext uri="{28A0092B-C50C-407E-A947-70E740481C1C}">
                <a14:useLocalDpi xmlns:a14="http://schemas.microsoft.com/office/drawing/2010/main" val="0"/>
              </a:ext>
            </a:extLst>
          </a:blip>
          <a:srcRect l="13387" t="27639" r="10041" b="10296"/>
          <a:stretch/>
        </p:blipFill>
        <p:spPr>
          <a:xfrm>
            <a:off x="152668" y="939272"/>
            <a:ext cx="8905558" cy="4511456"/>
          </a:xfrm>
          <a:prstGeom prst="rect">
            <a:avLst/>
          </a:prstGeom>
        </p:spPr>
      </p:pic>
    </p:spTree>
    <p:extLst>
      <p:ext uri="{BB962C8B-B14F-4D97-AF65-F5344CB8AC3E}">
        <p14:creationId xmlns:p14="http://schemas.microsoft.com/office/powerpoint/2010/main" val="380306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3800" dirty="0" smtClean="0"/>
              <a:t>Secrets of a Successful Science Project</a:t>
            </a:r>
            <a:endParaRPr lang="en-US" dirty="0" smtClean="0"/>
          </a:p>
        </p:txBody>
      </p:sp>
      <p:sp>
        <p:nvSpPr>
          <p:cNvPr id="25603" name="Rectangle 4"/>
          <p:cNvSpPr>
            <a:spLocks noGrp="1" noChangeArrowheads="1"/>
          </p:cNvSpPr>
          <p:nvPr>
            <p:ph type="body" sz="half" idx="4294967295"/>
          </p:nvPr>
        </p:nvSpPr>
        <p:spPr>
          <a:xfrm>
            <a:off x="710654" y="1860254"/>
            <a:ext cx="4572000" cy="4114800"/>
          </a:xfrm>
        </p:spPr>
        <p:txBody>
          <a:bodyPr/>
          <a:lstStyle/>
          <a:p>
            <a:r>
              <a:rPr lang="en-US" sz="2800" dirty="0" smtClean="0">
                <a:latin typeface="Arial" pitchFamily="34" charset="0"/>
                <a:cs typeface="Arial" pitchFamily="34" charset="0"/>
              </a:rPr>
              <a:t>A fresh idea with exciting consequences.</a:t>
            </a:r>
          </a:p>
          <a:p>
            <a:r>
              <a:rPr lang="en-US" sz="2800" dirty="0" smtClean="0">
                <a:latin typeface="Arial" pitchFamily="34" charset="0"/>
                <a:cs typeface="Arial" pitchFamily="34" charset="0"/>
              </a:rPr>
              <a:t>Thorough understanding of the science/ engineering by the student.</a:t>
            </a:r>
          </a:p>
          <a:p>
            <a:r>
              <a:rPr lang="en-US" sz="2800" dirty="0" smtClean="0">
                <a:latin typeface="Arial" pitchFamily="34" charset="0"/>
                <a:cs typeface="Arial" pitchFamily="34" charset="0"/>
              </a:rPr>
              <a:t>Communicate the idea </a:t>
            </a:r>
            <a:r>
              <a:rPr lang="en-US" sz="2800" b="1" dirty="0" smtClean="0">
                <a:solidFill>
                  <a:srgbClr val="0000FF"/>
                </a:solidFill>
                <a:latin typeface="Arial" pitchFamily="34" charset="0"/>
                <a:cs typeface="Arial" pitchFamily="34" charset="0"/>
              </a:rPr>
              <a:t>written</a:t>
            </a:r>
            <a:r>
              <a:rPr lang="en-US" sz="2800" dirty="0" smtClean="0">
                <a:solidFill>
                  <a:srgbClr val="0000FF"/>
                </a:solidFill>
                <a:latin typeface="Arial" pitchFamily="34" charset="0"/>
                <a:cs typeface="Arial" pitchFamily="34" charset="0"/>
              </a:rPr>
              <a:t> </a:t>
            </a:r>
            <a:r>
              <a:rPr lang="en-US" sz="2800" dirty="0" smtClean="0">
                <a:latin typeface="Arial" pitchFamily="34" charset="0"/>
                <a:cs typeface="Arial" pitchFamily="34" charset="0"/>
              </a:rPr>
              <a:t>and </a:t>
            </a:r>
            <a:r>
              <a:rPr lang="en-US" sz="2800" b="1" dirty="0" smtClean="0">
                <a:solidFill>
                  <a:srgbClr val="0000FF"/>
                </a:solidFill>
                <a:latin typeface="Arial" pitchFamily="34" charset="0"/>
                <a:cs typeface="Arial" pitchFamily="34" charset="0"/>
              </a:rPr>
              <a:t>verbally</a:t>
            </a:r>
            <a:r>
              <a:rPr lang="en-US" sz="2800" dirty="0" smtClean="0">
                <a:latin typeface="Arial" pitchFamily="34" charset="0"/>
                <a:cs typeface="Arial" pitchFamily="34" charset="0"/>
              </a:rPr>
              <a:t>.</a:t>
            </a:r>
          </a:p>
        </p:txBody>
      </p:sp>
      <p:pic>
        <p:nvPicPr>
          <p:cNvPr id="25604" name="Picture 10" descr="P0001384.JPG                                                   00041563Macintosh HD                   ABA75728:"/>
          <p:cNvPicPr>
            <a:picLocks noGrp="1" noChangeAspect="1" noChangeArrowheads="1"/>
          </p:cNvPicPr>
          <p:nvPr>
            <p:ph type="clipArt" sz="half" idx="4294967295"/>
          </p:nvPr>
        </p:nvPicPr>
        <p:blipFill>
          <a:blip r:embed="rId2" r:link="rId3"/>
          <a:srcRect l="9836" t="9836"/>
          <a:stretch>
            <a:fillRect/>
          </a:stretch>
        </p:blipFill>
        <p:spPr>
          <a:xfrm>
            <a:off x="5282654" y="1860254"/>
            <a:ext cx="3086100" cy="4114800"/>
          </a:xfrm>
        </p:spPr>
      </p:pic>
      <p:sp>
        <p:nvSpPr>
          <p:cNvPr id="2" name="Slide Number Placeholder 1"/>
          <p:cNvSpPr>
            <a:spLocks noGrp="1"/>
          </p:cNvSpPr>
          <p:nvPr>
            <p:ph type="sldNum" sz="quarter" idx="12"/>
          </p:nvPr>
        </p:nvSpPr>
        <p:spPr/>
        <p:txBody>
          <a:bodyPr/>
          <a:lstStyle/>
          <a:p>
            <a:fld id="{500FA56F-C3CD-9A47-BB06-01723E1A5EB6}" type="slidenum">
              <a:rPr lang="en-US" smtClean="0"/>
              <a:t>8</a:t>
            </a:fld>
            <a:endParaRPr lang="en-US"/>
          </a:p>
        </p:txBody>
      </p:sp>
    </p:spTree>
    <p:extLst>
      <p:ext uri="{BB962C8B-B14F-4D97-AF65-F5344CB8AC3E}">
        <p14:creationId xmlns:p14="http://schemas.microsoft.com/office/powerpoint/2010/main" val="98587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Consumer-Product Testing Trap</a:t>
            </a:r>
            <a:endParaRPr lang="en-US" dirty="0"/>
          </a:p>
        </p:txBody>
      </p:sp>
      <p:sp>
        <p:nvSpPr>
          <p:cNvPr id="3" name="Content Placeholder 2"/>
          <p:cNvSpPr>
            <a:spLocks noGrp="1"/>
          </p:cNvSpPr>
          <p:nvPr>
            <p:ph idx="1"/>
          </p:nvPr>
        </p:nvSpPr>
        <p:spPr>
          <a:xfrm>
            <a:off x="914400" y="4343400"/>
            <a:ext cx="7772400" cy="2012160"/>
          </a:xfrm>
        </p:spPr>
        <p:txBody>
          <a:bodyPr>
            <a:normAutofit/>
          </a:bodyPr>
          <a:lstStyle/>
          <a:p>
            <a:pPr algn="ctr">
              <a:buNone/>
            </a:pPr>
            <a:r>
              <a:rPr lang="en-US" sz="4800" dirty="0" smtClean="0"/>
              <a:t>Testing a product for what </a:t>
            </a:r>
          </a:p>
          <a:p>
            <a:pPr algn="ctr">
              <a:buNone/>
            </a:pPr>
            <a:r>
              <a:rPr lang="en-US" sz="4800" dirty="0" smtClean="0"/>
              <a:t>it’s </a:t>
            </a:r>
            <a:r>
              <a:rPr lang="en-US" sz="4800" b="1" i="1" dirty="0" smtClean="0">
                <a:solidFill>
                  <a:srgbClr val="FF0000"/>
                </a:solidFill>
              </a:rPr>
              <a:t>supposed</a:t>
            </a:r>
            <a:r>
              <a:rPr lang="en-US" sz="4800" dirty="0" smtClean="0"/>
              <a:t> to do</a:t>
            </a:r>
            <a:endParaRPr lang="en-US" sz="4800" dirty="0"/>
          </a:p>
        </p:txBody>
      </p:sp>
      <p:sp>
        <p:nvSpPr>
          <p:cNvPr id="4" name="Slide Number Placeholder 3"/>
          <p:cNvSpPr>
            <a:spLocks noGrp="1"/>
          </p:cNvSpPr>
          <p:nvPr>
            <p:ph type="sldNum" sz="quarter" idx="12"/>
          </p:nvPr>
        </p:nvSpPr>
        <p:spPr/>
        <p:txBody>
          <a:bodyPr/>
          <a:lstStyle/>
          <a:p>
            <a:pPr>
              <a:defRPr/>
            </a:pPr>
            <a:fld id="{93C20C9F-156F-4F59-83AC-3E727BEBA982}" type="slidenum">
              <a:rPr lang="en-US" smtClean="0"/>
              <a:pPr>
                <a:defRPr/>
              </a:pPr>
              <a:t>9</a:t>
            </a:fld>
            <a:endParaRPr lang="en-US"/>
          </a:p>
        </p:txBody>
      </p:sp>
      <p:pic>
        <p:nvPicPr>
          <p:cNvPr id="67586" name="Picture 2" descr="http://www.theautochannel.com/news/2008/05/05/086138.1-lg.jpg"/>
          <p:cNvPicPr>
            <a:picLocks noChangeAspect="1" noChangeArrowheads="1"/>
          </p:cNvPicPr>
          <p:nvPr/>
        </p:nvPicPr>
        <p:blipFill>
          <a:blip r:embed="rId2" cstate="print"/>
          <a:srcRect/>
          <a:stretch>
            <a:fillRect/>
          </a:stretch>
        </p:blipFill>
        <p:spPr bwMode="auto">
          <a:xfrm>
            <a:off x="2057400" y="2057400"/>
            <a:ext cx="5105400" cy="1947463"/>
          </a:xfrm>
          <a:prstGeom prst="rect">
            <a:avLst/>
          </a:prstGeom>
          <a:noFill/>
        </p:spPr>
      </p:pic>
    </p:spTree>
    <p:extLst>
      <p:ext uri="{BB962C8B-B14F-4D97-AF65-F5344CB8AC3E}">
        <p14:creationId xmlns:p14="http://schemas.microsoft.com/office/powerpoint/2010/main" val="109392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2466</TotalTime>
  <Words>1956</Words>
  <Application>Microsoft Macintosh PowerPoint</Application>
  <PresentationFormat>On-screen Show (4:3)</PresentationFormat>
  <Paragraphs>134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Research and Authentic Inquiry</vt:lpstr>
      <vt:lpstr>INQUIRY (/inˈkwī(ə)rē/)</vt:lpstr>
      <vt:lpstr>PowerPoint Presentation</vt:lpstr>
      <vt:lpstr>Problem Finding</vt:lpstr>
      <vt:lpstr>Problem Solving</vt:lpstr>
      <vt:lpstr>What Einstein has to say about Problem Finding</vt:lpstr>
      <vt:lpstr>PowerPoint Presentation</vt:lpstr>
      <vt:lpstr>Secrets of a Successful Science Project</vt:lpstr>
      <vt:lpstr>The Consumer-Product Testing Trap</vt:lpstr>
      <vt:lpstr>Start Selling With The Title! Title Should Stand Alone!</vt:lpstr>
      <vt:lpstr>You Be the Judge!</vt:lpstr>
      <vt:lpstr>Project Titles Speak Volumes (HS)</vt:lpstr>
      <vt:lpstr>Project Titles Speak Volumes (HS)</vt:lpstr>
      <vt:lpstr>One Article: Two Approaches</vt:lpstr>
      <vt:lpstr>Ideation</vt:lpstr>
      <vt:lpstr>Annotation</vt:lpstr>
      <vt:lpstr>Annotation</vt:lpstr>
      <vt:lpstr>Types of Projects</vt:lpstr>
      <vt:lpstr>LITERATURE REVIEW PROJECT</vt:lpstr>
      <vt:lpstr>TECHNICAL PROJECT </vt:lpstr>
      <vt:lpstr>TECHNICAL PROJECT WITH VALUE</vt:lpstr>
      <vt:lpstr>NOVEL APPROACH PROJECT</vt:lpstr>
      <vt:lpstr>Define Project Based on Abstract</vt:lpstr>
      <vt:lpstr>Partitioning Gamma-Ray Sources in Fermi Large Area Telescope Observations for Spatial and Spectral Analysis</vt:lpstr>
      <vt:lpstr>Temperature-Independent, Portable, and Rapid Field Detection of Ebola via a Silk-Derived Lateral-Flow System</vt:lpstr>
      <vt:lpstr>The Effects of Barefoot and Shod Running on Risk of Injury in High School, Female, Recreational Runners</vt:lpstr>
      <vt:lpstr>Novel Glycerol-Free Biodiesel  Production using Enzyme Catalysis</vt:lpstr>
      <vt:lpstr>Polyetherketoneketone (PEKK), 3D Printed, Bipartite Surgical Implant: An Alternative and Supportive Cure for Internal Coxa Saltans in Female Adolescents</vt:lpstr>
      <vt:lpstr>Thank You</vt:lpstr>
    </vt:vector>
  </TitlesOfParts>
  <Company>Danbury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LaBanca, EdD</dc:creator>
  <cp:lastModifiedBy>Frank LaBanca</cp:lastModifiedBy>
  <cp:revision>46</cp:revision>
  <dcterms:created xsi:type="dcterms:W3CDTF">2014-10-15T22:02:28Z</dcterms:created>
  <dcterms:modified xsi:type="dcterms:W3CDTF">2017-03-11T02:41:02Z</dcterms:modified>
</cp:coreProperties>
</file>