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handoutMasterIdLst>
    <p:handoutMasterId r:id="rId10"/>
  </p:handoutMasterIdLst>
  <p:sldIdLst>
    <p:sldId id="297" r:id="rId2"/>
    <p:sldId id="299" r:id="rId3"/>
    <p:sldId id="273" r:id="rId4"/>
    <p:sldId id="278" r:id="rId5"/>
    <p:sldId id="296" r:id="rId6"/>
    <p:sldId id="298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68" y="-96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DE089-13E1-4147-942E-B5EB0F82D04E}" type="datetimeFigureOut">
              <a:rPr lang="en-US" smtClean="0"/>
              <a:pPr/>
              <a:t>10/18/17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908F7-739E-6542-8DA1-DF29F6C655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61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F0C9E-C908-4984-B840-8C58452CD9B7}" type="datetimeFigureOut">
              <a:rPr lang="en-US" smtClean="0"/>
              <a:pPr/>
              <a:t>10/18/17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83687-3084-46EC-B1B4-BD7B039FF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66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83687-3084-46EC-B1B4-BD7B039FFEE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83687-3084-46EC-B1B4-BD7B039FFEE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61EE-CDBD-41E3-AE88-9169902288A6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4CDD-1DFE-4B92-BE1D-331DEC6ACD16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420C-D1FC-4C91-8106-1DFFDE7BE310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60B0-4A29-4559-89E0-E7053A860AA4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4C15-3C4F-4BBA-ACED-0B4629045F40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7C02F-1D44-40E0-8EFC-CC4B1FB7663D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466C4-669A-4137-846F-3781A7FAA729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792F1-3432-482F-A07C-DAD4017F725F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B7F0-0B3D-43C2-9D17-5F68FDF62B30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C351-4AA6-4065-BE43-492CD2AB72EE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EABE8-7DCB-4F9A-8787-FB389CA9C402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C6733-86FC-4EC1-82E8-4D6C13F0679E}" type="datetime1">
              <a:rPr lang="en-US" smtClean="0"/>
              <a:pPr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5272B-354D-4F71-809E-6F603E080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Mixed Methods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Frank LaBanca, </a:t>
            </a:r>
            <a:r>
              <a:rPr lang="en-US" dirty="0" err="1" smtClean="0"/>
              <a:t>EdD</a:t>
            </a:r>
            <a:endParaRPr lang="en-US" dirty="0" smtClean="0"/>
          </a:p>
          <a:p>
            <a:r>
              <a:rPr lang="en-US" dirty="0" err="1" smtClean="0"/>
              <a:t>franklabanca@gmail.com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0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NPR News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seems to be quantitative?</a:t>
            </a:r>
            <a:endParaRPr lang="en-US" dirty="0"/>
          </a:p>
          <a:p>
            <a:r>
              <a:rPr lang="en-US" dirty="0" smtClean="0"/>
              <a:t>What seems to be qualitative?</a:t>
            </a:r>
          </a:p>
          <a:p>
            <a:endParaRPr lang="en-US" dirty="0" smtClean="0"/>
          </a:p>
          <a:p>
            <a:r>
              <a:rPr lang="en-US" dirty="0" smtClean="0"/>
              <a:t>What are the sources of data?</a:t>
            </a:r>
          </a:p>
          <a:p>
            <a:r>
              <a:rPr lang="en-US" dirty="0" smtClean="0"/>
              <a:t>What do the sources of data say?</a:t>
            </a:r>
          </a:p>
          <a:p>
            <a:endParaRPr lang="en-US" dirty="0"/>
          </a:p>
          <a:p>
            <a:r>
              <a:rPr lang="en-US" dirty="0" smtClean="0"/>
              <a:t>What kinds of disaggregation occurred in this study?</a:t>
            </a:r>
          </a:p>
          <a:p>
            <a:endParaRPr lang="en-US" dirty="0"/>
          </a:p>
          <a:p>
            <a:r>
              <a:rPr lang="en-US" dirty="0" smtClean="0"/>
              <a:t>What questions do you have?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7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Purpose of Mixed Methods Designs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1828800"/>
            <a:ext cx="7620000" cy="3992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researcher believes that . . . </a:t>
            </a:r>
          </a:p>
          <a:p>
            <a:pPr lvl="1"/>
            <a:r>
              <a:rPr lang="en-US" dirty="0" smtClean="0"/>
              <a:t>the overarching question cannot be adequately answered by only one methodology (and is willing to combine both methods in one study).</a:t>
            </a:r>
          </a:p>
          <a:p>
            <a:pPr lvl="1"/>
            <a:r>
              <a:rPr lang="en-US" dirty="0" smtClean="0"/>
              <a:t>results from one methodology can be related to the results from the other methodology to strengthen the research outcomes.</a:t>
            </a:r>
          </a:p>
          <a:p>
            <a:r>
              <a:rPr lang="en-US" dirty="0" smtClean="0"/>
              <a:t>Some students think that if they do not get quantitative significance, at least they can have something to discuss in the results and implications chapters. (btw- This is not the best rationale.)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Will the quantitative and qualitative strands: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Be independent or interactive?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Be given equal or different priorities?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Be conducted simultaneously or sequentially?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Be used to explain or explore the data?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Exploratory Sequential</a:t>
            </a:r>
          </a:p>
          <a:p>
            <a:r>
              <a:rPr lang="en-US" dirty="0" smtClean="0"/>
              <a:t>Explanatory Sequential</a:t>
            </a:r>
          </a:p>
          <a:p>
            <a:r>
              <a:rPr lang="en-US" dirty="0" smtClean="0"/>
              <a:t>Nested</a:t>
            </a:r>
          </a:p>
          <a:p>
            <a:r>
              <a:rPr lang="en-US" dirty="0" smtClean="0"/>
              <a:t>Convergent Parallel</a:t>
            </a:r>
          </a:p>
          <a:p>
            <a:r>
              <a:rPr lang="en-US" dirty="0" smtClean="0"/>
              <a:t>Transformative</a:t>
            </a:r>
          </a:p>
          <a:p>
            <a:r>
              <a:rPr lang="en-US" dirty="0" smtClean="0"/>
              <a:t>Multiphase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2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8573"/>
          </a:xfrm>
        </p:spPr>
        <p:txBody>
          <a:bodyPr>
            <a:noAutofit/>
          </a:bodyPr>
          <a:lstStyle/>
          <a:p>
            <a:r>
              <a:rPr lang="en-US" sz="3200" dirty="0" smtClean="0"/>
              <a:t>Mixed Methods Nested Design 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199791" y="1027363"/>
            <a:ext cx="8747986" cy="5664762"/>
          </a:xfrm>
          <a:prstGeom prst="ellipse">
            <a:avLst/>
          </a:prstGeom>
          <a:noFill/>
          <a:ln w="1905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14600" y="4312943"/>
            <a:ext cx="4285811" cy="2240257"/>
          </a:xfrm>
          <a:prstGeom prst="ellipse">
            <a:avLst/>
          </a:prstGeom>
          <a:noFill/>
          <a:ln w="1905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52887" y="1154668"/>
            <a:ext cx="13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Quantitative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1695271"/>
            <a:ext cx="41841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Cognitive</a:t>
            </a:r>
            <a:r>
              <a:rPr lang="en-US" dirty="0" smtClean="0"/>
              <a:t>:</a:t>
            </a:r>
          </a:p>
          <a:p>
            <a:r>
              <a:rPr lang="en-US" dirty="0" smtClean="0"/>
              <a:t>Achievement in Science (</a:t>
            </a:r>
            <a:r>
              <a:rPr lang="en-US" dirty="0" err="1" smtClean="0"/>
              <a:t>TerraNova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College readiness (</a:t>
            </a:r>
            <a:r>
              <a:rPr lang="en-US" dirty="0" err="1" smtClean="0"/>
              <a:t>Accuplacer</a:t>
            </a:r>
            <a:r>
              <a:rPr lang="en-US" dirty="0" smtClean="0"/>
              <a:t>)</a:t>
            </a:r>
          </a:p>
          <a:p>
            <a:r>
              <a:rPr lang="en-US" dirty="0"/>
              <a:t>College-credit attainment (within subjects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77329" y="1695271"/>
            <a:ext cx="21088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Affective</a:t>
            </a:r>
            <a:r>
              <a:rPr lang="en-US" dirty="0" smtClean="0"/>
              <a:t>:</a:t>
            </a:r>
          </a:p>
          <a:p>
            <a:r>
              <a:rPr lang="en-US" dirty="0" smtClean="0"/>
              <a:t>-Engagement in </a:t>
            </a:r>
          </a:p>
          <a:p>
            <a:r>
              <a:rPr lang="en-US" dirty="0" smtClean="0"/>
              <a:t>Math and Science</a:t>
            </a:r>
          </a:p>
          <a:p>
            <a:r>
              <a:rPr lang="en-US" dirty="0" smtClean="0"/>
              <a:t>-Self regulation skills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600" y="3048000"/>
            <a:ext cx="4279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u="sng" dirty="0" smtClean="0"/>
          </a:p>
          <a:p>
            <a:r>
              <a:rPr lang="en-US" u="sng" dirty="0" smtClean="0"/>
              <a:t>Contextual</a:t>
            </a:r>
            <a:r>
              <a:rPr lang="en-US" dirty="0" smtClean="0"/>
              <a:t>:</a:t>
            </a:r>
          </a:p>
          <a:p>
            <a:r>
              <a:rPr lang="en-US" dirty="0" smtClean="0"/>
              <a:t>Fidelity of Implementation (within subjects)</a:t>
            </a:r>
          </a:p>
          <a:p>
            <a:r>
              <a:rPr lang="en-US" dirty="0" smtClean="0"/>
              <a:t>School climate (between subjects)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88409" y="4694872"/>
            <a:ext cx="20265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Qualitative</a:t>
            </a:r>
          </a:p>
          <a:p>
            <a:endParaRPr lang="en-US" dirty="0" smtClean="0"/>
          </a:p>
          <a:p>
            <a:r>
              <a:rPr lang="en-US" dirty="0" smtClean="0"/>
              <a:t>Instructional Model</a:t>
            </a:r>
          </a:p>
          <a:p>
            <a:r>
              <a:rPr lang="en-US" dirty="0" smtClean="0"/>
              <a:t>Engagement </a:t>
            </a:r>
          </a:p>
          <a:p>
            <a:r>
              <a:rPr lang="en-US" dirty="0" smtClean="0"/>
              <a:t>Self regulation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737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6593" y="0"/>
            <a:ext cx="7770813" cy="1371600"/>
          </a:xfrm>
        </p:spPr>
        <p:txBody>
          <a:bodyPr/>
          <a:lstStyle/>
          <a:p>
            <a:r>
              <a:rPr lang="en-US" dirty="0" smtClean="0"/>
              <a:t>Your Mixed Methods Study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Research Questions</a:t>
            </a:r>
          </a:p>
          <a:p>
            <a:pPr lvl="1"/>
            <a:r>
              <a:rPr lang="en-US" dirty="0" smtClean="0"/>
              <a:t>Quantitative</a:t>
            </a:r>
          </a:p>
          <a:p>
            <a:pPr lvl="1"/>
            <a:r>
              <a:rPr lang="en-US" dirty="0" smtClean="0"/>
              <a:t>Qualitative</a:t>
            </a:r>
          </a:p>
          <a:p>
            <a:r>
              <a:rPr lang="en-US" dirty="0" smtClean="0"/>
              <a:t>Designs</a:t>
            </a:r>
          </a:p>
          <a:p>
            <a:pPr lvl="1"/>
            <a:r>
              <a:rPr lang="en-US" dirty="0" smtClean="0"/>
              <a:t>Mixed Methods- Select and describe the mixed methods design to be used in your study, provide a figure of the design, provide a rationale for why you are using this design</a:t>
            </a:r>
          </a:p>
          <a:p>
            <a:pPr lvl="1"/>
            <a:r>
              <a:rPr lang="en-US" dirty="0" smtClean="0"/>
              <a:t>Quantitative- Select and describe the quantitative methods design to be used in your study, provide a figure of the design (if appropriate), provide a rationale for why you are using this design (include your variables and types of data).</a:t>
            </a:r>
          </a:p>
          <a:p>
            <a:pPr lvl="1"/>
            <a:r>
              <a:rPr lang="en-US" dirty="0" smtClean="0"/>
              <a:t>Qualitative- Select and describe the quantitative methods design to be used in your study, provide a rationale for why you are using this design, provide a figure of the triangulation model you will use in the design (See the Validity and Reliability </a:t>
            </a:r>
            <a:r>
              <a:rPr lang="en-US" dirty="0" err="1" smtClean="0"/>
              <a:t>ppt</a:t>
            </a:r>
            <a:r>
              <a:rPr lang="en-US" dirty="0" smtClean="0"/>
              <a:t> for examples of triangulation).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272B-354D-4F71-809E-6F603E0801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1860</TotalTime>
  <Words>406</Words>
  <Application>Microsoft Macintosh PowerPoint</Application>
  <PresentationFormat>On-screen Show (4:3)</PresentationFormat>
  <Paragraphs>65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Black</vt:lpstr>
      <vt:lpstr>Mixed Methods Design</vt:lpstr>
      <vt:lpstr>NPR News Story</vt:lpstr>
      <vt:lpstr>Purpose of Mixed Methods Designs</vt:lpstr>
      <vt:lpstr>Decisions</vt:lpstr>
      <vt:lpstr>Types of Designs</vt:lpstr>
      <vt:lpstr>Mixed Methods Nested Design </vt:lpstr>
      <vt:lpstr>Your Mixed Methods Study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Paradigms</dc:title>
  <dc:creator>Nancy Heilbronner</dc:creator>
  <cp:lastModifiedBy>Frank LaBanca</cp:lastModifiedBy>
  <cp:revision>153</cp:revision>
  <cp:lastPrinted>2015-11-04T16:46:33Z</cp:lastPrinted>
  <dcterms:created xsi:type="dcterms:W3CDTF">2015-11-05T15:14:11Z</dcterms:created>
  <dcterms:modified xsi:type="dcterms:W3CDTF">2017-10-18T19:11:13Z</dcterms:modified>
</cp:coreProperties>
</file>