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250" autoAdjust="0"/>
  </p:normalViewPr>
  <p:slideViewPr>
    <p:cSldViewPr snapToGrid="0">
      <p:cViewPr varScale="1">
        <p:scale>
          <a:sx n="56" d="100"/>
          <a:sy n="56" d="100"/>
        </p:scale>
        <p:origin x="571"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979" y="-158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0D5D757-B272-4959-B7DD-3A3F1743FAFD}" type="datetimeFigureOut">
              <a:rPr lang="en-US" smtClean="0"/>
              <a:t>9/20/2019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C2B2BD2-8BD8-4237-9E19-5A72CBEE9F7C}" type="slidenum">
              <a:rPr lang="en-US" smtClean="0"/>
              <a:t>‹#›</a:t>
            </a:fld>
            <a:endParaRPr lang="en-US"/>
          </a:p>
        </p:txBody>
      </p:sp>
    </p:spTree>
    <p:extLst>
      <p:ext uri="{BB962C8B-B14F-4D97-AF65-F5344CB8AC3E}">
        <p14:creationId xmlns:p14="http://schemas.microsoft.com/office/powerpoint/2010/main" val="36646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tes.nationalacademies.org/dbasse/bose/framework_k12_science/index.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p.edu/read/18290/chapter/10#At6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elinblank.wordpress.com/2019/07/09/meeting-your-goals-for-the-precocious-teens-in-your-life-with-real-world-data-set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belinblank.org/sstp" TargetMode="External"/><Relationship Id="rId4" Type="http://schemas.openxmlformats.org/officeDocument/2006/relationships/hyperlink" Target="https://belinblank.wordpress.com/2019/06/18/using-citizen-science-to-increase-engagement-in-summer-learn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B2BD2-8BD8-4237-9E19-5A72CBEE9F7C}" type="slidenum">
              <a:rPr lang="en-US" smtClean="0"/>
              <a:t>1</a:t>
            </a:fld>
            <a:endParaRPr lang="en-US"/>
          </a:p>
        </p:txBody>
      </p:sp>
    </p:spTree>
    <p:extLst>
      <p:ext uri="{BB962C8B-B14F-4D97-AF65-F5344CB8AC3E}">
        <p14:creationId xmlns:p14="http://schemas.microsoft.com/office/powerpoint/2010/main" val="218752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B2BD2-8BD8-4237-9E19-5A72CBEE9F7C}" type="slidenum">
              <a:rPr lang="en-US" smtClean="0"/>
              <a:t>2</a:t>
            </a:fld>
            <a:endParaRPr lang="en-US"/>
          </a:p>
        </p:txBody>
      </p:sp>
    </p:spTree>
    <p:extLst>
      <p:ext uri="{BB962C8B-B14F-4D97-AF65-F5344CB8AC3E}">
        <p14:creationId xmlns:p14="http://schemas.microsoft.com/office/powerpoint/2010/main" val="407133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critical thinking and communications skills, which are fundamental to student success in today’s global economy, addressed in the </a:t>
            </a:r>
            <a:r>
              <a:rPr lang="en-US" b="1" i="1" dirty="0"/>
              <a:t>Next Generation Science Standards</a:t>
            </a:r>
            <a:r>
              <a:rPr lang="en-US" b="1" dirty="0"/>
              <a:t>?</a:t>
            </a:r>
            <a:endParaRPr lang="en-US" dirty="0"/>
          </a:p>
          <a:p>
            <a:r>
              <a:rPr lang="en-US" dirty="0"/>
              <a:t>It is important to understand that the scientific practices in the </a:t>
            </a:r>
            <a:r>
              <a:rPr lang="en-US" i="1" dirty="0"/>
              <a:t>Next Generation Science Standards </a:t>
            </a:r>
            <a:r>
              <a:rPr lang="en-US" dirty="0"/>
              <a:t>(NGSS), as defined by the National Research Council (NRC), include the critical thinking and communication skills that students need for postsecondary success and citizenship in a world fueled by innovations in science and technology. These science practices encompass the habits and skills that scientists and engineers use day in and day out. In the NGSS these practices are wedded to content. In other words, content and practice are intertwined in the standards, just as they are in the NRC </a:t>
            </a:r>
            <a:r>
              <a:rPr lang="en-US" i="1" u="sng" dirty="0">
                <a:hlinkClick r:id="rId3"/>
              </a:rPr>
              <a:t>Framework</a:t>
            </a:r>
            <a:r>
              <a:rPr lang="en-US" dirty="0"/>
              <a:t> and in today’s workplace.</a:t>
            </a:r>
          </a:p>
          <a:p>
            <a:endParaRPr lang="en-US" dirty="0"/>
          </a:p>
        </p:txBody>
      </p:sp>
      <p:sp>
        <p:nvSpPr>
          <p:cNvPr id="4" name="Slide Number Placeholder 3"/>
          <p:cNvSpPr>
            <a:spLocks noGrp="1"/>
          </p:cNvSpPr>
          <p:nvPr>
            <p:ph type="sldNum" sz="quarter" idx="10"/>
          </p:nvPr>
        </p:nvSpPr>
        <p:spPr/>
        <p:txBody>
          <a:bodyPr/>
          <a:lstStyle/>
          <a:p>
            <a:fld id="{3C2B2BD2-8BD8-4237-9E19-5A72CBEE9F7C}" type="slidenum">
              <a:rPr lang="en-US" smtClean="0"/>
              <a:t>3</a:t>
            </a:fld>
            <a:endParaRPr lang="en-US"/>
          </a:p>
        </p:txBody>
      </p:sp>
    </p:spTree>
    <p:extLst>
      <p:ext uri="{BB962C8B-B14F-4D97-AF65-F5344CB8AC3E}">
        <p14:creationId xmlns:p14="http://schemas.microsoft.com/office/powerpoint/2010/main" val="37200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broad importance across multiple sciences or engineering disciplines or be a key organizing concept of a single discipline;</a:t>
            </a:r>
          </a:p>
          <a:p>
            <a:r>
              <a:rPr lang="en-US" dirty="0" smtClean="0"/>
              <a:t>Provide a key tool for understanding or investigating more complex ideas and solving problems;</a:t>
            </a:r>
          </a:p>
          <a:p>
            <a:r>
              <a:rPr lang="en-US" dirty="0" smtClean="0"/>
              <a:t>Relate to the interests and life experiences of students or be connected to societal or personal concerns that require scientific or technological knowledge;</a:t>
            </a:r>
          </a:p>
          <a:p>
            <a:r>
              <a:rPr lang="en-US" dirty="0" smtClean="0"/>
              <a:t>Be teachable and learnable over multiple grades at increasing levels of depth and sophistication.</a:t>
            </a:r>
          </a:p>
          <a:p>
            <a:endParaRPr lang="en-US" dirty="0"/>
          </a:p>
        </p:txBody>
      </p:sp>
      <p:sp>
        <p:nvSpPr>
          <p:cNvPr id="4" name="Slide Number Placeholder 3"/>
          <p:cNvSpPr>
            <a:spLocks noGrp="1"/>
          </p:cNvSpPr>
          <p:nvPr>
            <p:ph type="sldNum" sz="quarter" idx="10"/>
          </p:nvPr>
        </p:nvSpPr>
        <p:spPr/>
        <p:txBody>
          <a:bodyPr/>
          <a:lstStyle/>
          <a:p>
            <a:fld id="{3C2B2BD2-8BD8-4237-9E19-5A72CBEE9F7C}" type="slidenum">
              <a:rPr lang="en-US" smtClean="0"/>
              <a:t>4</a:t>
            </a:fld>
            <a:endParaRPr lang="en-US"/>
          </a:p>
        </p:txBody>
      </p:sp>
    </p:spTree>
    <p:extLst>
      <p:ext uri="{BB962C8B-B14F-4D97-AF65-F5344CB8AC3E}">
        <p14:creationId xmlns:p14="http://schemas.microsoft.com/office/powerpoint/2010/main" val="279010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ways we describe student engagement in science have evolved over time. Terms such as “hands-on” and “minds-on” have traditionally been used to describe when students engage in science. </a:t>
            </a:r>
            <a:r>
              <a:rPr lang="en-US" dirty="0" smtClean="0"/>
              <a:t>“</a:t>
            </a:r>
            <a:r>
              <a:rPr lang="en-US" dirty="0"/>
              <a:t>inquiry-based science” is refined and deepened by the explicit definition of the set of eight science and engineering practices, </a:t>
            </a:r>
            <a:r>
              <a:rPr lang="en-US" dirty="0" smtClean="0"/>
              <a:t>Engagement </a:t>
            </a:r>
            <a:r>
              <a:rPr lang="en-US" dirty="0"/>
              <a:t>in any of the science and engineering practices involves both scientific sense-making and language use (see </a:t>
            </a:r>
            <a:r>
              <a:rPr lang="en-US" u="sng" dirty="0">
                <a:hlinkClick r:id="rId3"/>
              </a:rPr>
              <a:t>Figure D-1</a:t>
            </a:r>
            <a:r>
              <a:rPr lang="en-US" dirty="0" smtClean="0"/>
              <a:t>). </a:t>
            </a:r>
            <a:r>
              <a:rPr lang="en-US" dirty="0"/>
              <a:t>Engagement in these practices is also language intensive and requires students to participate in </a:t>
            </a:r>
            <a:r>
              <a:rPr lang="en-US" dirty="0" smtClean="0"/>
              <a:t>science </a:t>
            </a:r>
            <a:r>
              <a:rPr lang="en-US" dirty="0"/>
              <a:t>discourse. Students must read, write, and visually represent as they develop models and construct explanations. They speak and listen as they present their ideas or engage in reasoned argumentation </a:t>
            </a:r>
            <a:r>
              <a:rPr lang="en-US" dirty="0" smtClean="0"/>
              <a:t>to </a:t>
            </a:r>
            <a:r>
              <a:rPr lang="en-US" dirty="0"/>
              <a:t>refine their ideas and reach </a:t>
            </a:r>
            <a:r>
              <a:rPr lang="en-US" dirty="0" smtClean="0"/>
              <a:t>share </a:t>
            </a:r>
            <a:r>
              <a:rPr lang="en-US" dirty="0"/>
              <a:t>conclusions.</a:t>
            </a:r>
          </a:p>
          <a:p>
            <a:r>
              <a:rPr lang="en-US" dirty="0"/>
              <a:t>These science and engineering practices offer rich opportunities and demands for language learning while they support science learning for </a:t>
            </a:r>
            <a:r>
              <a:rPr lang="en-US" dirty="0" smtClean="0"/>
              <a:t>all</a:t>
            </a:r>
            <a:endParaRPr lang="en-US" dirty="0"/>
          </a:p>
        </p:txBody>
      </p:sp>
      <p:sp>
        <p:nvSpPr>
          <p:cNvPr id="4" name="Slide Number Placeholder 3"/>
          <p:cNvSpPr>
            <a:spLocks noGrp="1"/>
          </p:cNvSpPr>
          <p:nvPr>
            <p:ph type="sldNum" sz="quarter" idx="10"/>
          </p:nvPr>
        </p:nvSpPr>
        <p:spPr/>
        <p:txBody>
          <a:bodyPr/>
          <a:lstStyle/>
          <a:p>
            <a:fld id="{3C2B2BD2-8BD8-4237-9E19-5A72CBEE9F7C}" type="slidenum">
              <a:rPr lang="en-US" smtClean="0"/>
              <a:t>5</a:t>
            </a:fld>
            <a:endParaRPr lang="en-US"/>
          </a:p>
        </p:txBody>
      </p:sp>
    </p:spTree>
    <p:extLst>
      <p:ext uri="{BB962C8B-B14F-4D97-AF65-F5344CB8AC3E}">
        <p14:creationId xmlns:p14="http://schemas.microsoft.com/office/powerpoint/2010/main" val="231219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B2BD2-8BD8-4237-9E19-5A72CBEE9F7C}" type="slidenum">
              <a:rPr lang="en-US" smtClean="0"/>
              <a:t>6</a:t>
            </a:fld>
            <a:endParaRPr lang="en-US"/>
          </a:p>
        </p:txBody>
      </p:sp>
    </p:spTree>
    <p:extLst>
      <p:ext uri="{BB962C8B-B14F-4D97-AF65-F5344CB8AC3E}">
        <p14:creationId xmlns:p14="http://schemas.microsoft.com/office/powerpoint/2010/main" val="86016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can happen in a wide variety of settings. Past JSHS participants have conducted research on their family’s farm, using </a:t>
            </a:r>
            <a:r>
              <a:rPr lang="en-US" u="sng" dirty="0">
                <a:hlinkClick r:id="rId3"/>
              </a:rPr>
              <a:t>publicly available data sets</a:t>
            </a:r>
            <a:r>
              <a:rPr lang="en-US" dirty="0"/>
              <a:t>, in an ag or science classroom, through participation in a </a:t>
            </a:r>
            <a:r>
              <a:rPr lang="en-US" u="sng" dirty="0">
                <a:hlinkClick r:id="rId4"/>
              </a:rPr>
              <a:t>citizen science project</a:t>
            </a:r>
            <a:r>
              <a:rPr lang="en-US" dirty="0"/>
              <a:t>, or from working with a local expert or </a:t>
            </a:r>
            <a:r>
              <a:rPr lang="en-US" u="sng" dirty="0">
                <a:hlinkClick r:id="rId5"/>
              </a:rPr>
              <a:t>university faculty mentor</a:t>
            </a:r>
            <a:r>
              <a:rPr lang="en-US" dirty="0"/>
              <a:t>. Whatever the research project, when students participate in Iowa-JSHS, they write research papers detailing their investigations and submit it as a proposal to present at Iowa-JSHS. The proposal submission deadline also creates authentic space that imposes the need for students to set continual goals throughout their research projects.</a:t>
            </a:r>
          </a:p>
          <a:p>
            <a:endParaRPr lang="en-US" dirty="0"/>
          </a:p>
        </p:txBody>
      </p:sp>
      <p:sp>
        <p:nvSpPr>
          <p:cNvPr id="4" name="Slide Number Placeholder 3"/>
          <p:cNvSpPr>
            <a:spLocks noGrp="1"/>
          </p:cNvSpPr>
          <p:nvPr>
            <p:ph type="sldNum" sz="quarter" idx="10"/>
          </p:nvPr>
        </p:nvSpPr>
        <p:spPr/>
        <p:txBody>
          <a:bodyPr/>
          <a:lstStyle/>
          <a:p>
            <a:fld id="{3C2B2BD2-8BD8-4237-9E19-5A72CBEE9F7C}" type="slidenum">
              <a:rPr lang="en-US" smtClean="0"/>
              <a:t>7</a:t>
            </a:fld>
            <a:endParaRPr lang="en-US"/>
          </a:p>
        </p:txBody>
      </p:sp>
    </p:spTree>
    <p:extLst>
      <p:ext uri="{BB962C8B-B14F-4D97-AF65-F5344CB8AC3E}">
        <p14:creationId xmlns:p14="http://schemas.microsoft.com/office/powerpoint/2010/main" val="415663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gss.nsta.org/disciplinarycoreideastop.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elinblank.wordpress.com/2019/07/09/meeting-your-goals-for-the-precocious-teens-in-your-life-with-real-world-data-sets/" TargetMode="External"/><Relationship Id="rId7" Type="http://schemas.openxmlformats.org/officeDocument/2006/relationships/hyperlink" Target="https://health.uconn.edu/connecticut-convergence-institute/research-experience-and-mento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nhsa.yale.edu/scienceoutreach/summer-programs" TargetMode="External"/><Relationship Id="rId5" Type="http://schemas.openxmlformats.org/officeDocument/2006/relationships/hyperlink" Target="http://www.belinblank.org/sstp" TargetMode="External"/><Relationship Id="rId4" Type="http://schemas.openxmlformats.org/officeDocument/2006/relationships/hyperlink" Target="https://belinblank.wordpress.com/2019/06/18/using-citizen-science-to-increase-engagement-in-summer-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Conference</a:t>
            </a:r>
            <a:endParaRPr lang="en-US" dirty="0"/>
          </a:p>
        </p:txBody>
      </p:sp>
      <p:sp>
        <p:nvSpPr>
          <p:cNvPr id="3" name="Subtitle 2"/>
          <p:cNvSpPr>
            <a:spLocks noGrp="1"/>
          </p:cNvSpPr>
          <p:nvPr>
            <p:ph type="subTitle" idx="1"/>
          </p:nvPr>
        </p:nvSpPr>
        <p:spPr/>
        <p:txBody>
          <a:bodyPr>
            <a:normAutofit/>
          </a:bodyPr>
          <a:lstStyle/>
          <a:p>
            <a:r>
              <a:rPr lang="en-US" sz="2000" b="1" dirty="0"/>
              <a:t>Connecting NGSS to independent research </a:t>
            </a:r>
            <a:endParaRPr lang="en-US" sz="2000" b="1" dirty="0" smtClean="0"/>
          </a:p>
          <a:p>
            <a:r>
              <a:rPr lang="en-US" sz="2000" b="1" dirty="0" smtClean="0"/>
              <a:t>September 21, 2019</a:t>
            </a:r>
            <a:endParaRPr lang="en-US" sz="2000" b="1" dirty="0"/>
          </a:p>
        </p:txBody>
      </p:sp>
    </p:spTree>
    <p:extLst>
      <p:ext uri="{BB962C8B-B14F-4D97-AF65-F5344CB8AC3E}">
        <p14:creationId xmlns:p14="http://schemas.microsoft.com/office/powerpoint/2010/main" val="89251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connection</a:t>
            </a:r>
            <a:endParaRPr lang="en-US" dirty="0"/>
          </a:p>
        </p:txBody>
      </p:sp>
      <p:sp>
        <p:nvSpPr>
          <p:cNvPr id="3" name="Content Placeholder 2"/>
          <p:cNvSpPr>
            <a:spLocks noGrp="1"/>
          </p:cNvSpPr>
          <p:nvPr>
            <p:ph idx="1"/>
          </p:nvPr>
        </p:nvSpPr>
        <p:spPr/>
        <p:txBody>
          <a:bodyPr>
            <a:normAutofit/>
          </a:bodyPr>
          <a:lstStyle/>
          <a:p>
            <a:r>
              <a:rPr lang="en-US" sz="2800" dirty="0" smtClean="0"/>
              <a:t>Authenticity</a:t>
            </a:r>
          </a:p>
          <a:p>
            <a:r>
              <a:rPr lang="en-US" sz="2800" dirty="0" smtClean="0"/>
              <a:t>Identity</a:t>
            </a:r>
          </a:p>
          <a:p>
            <a:r>
              <a:rPr lang="en-US" sz="2800" dirty="0" smtClean="0"/>
              <a:t>Practice</a:t>
            </a:r>
          </a:p>
          <a:p>
            <a:r>
              <a:rPr lang="en-US" sz="2800" dirty="0" smtClean="0"/>
              <a:t>Being Ready</a:t>
            </a:r>
            <a:endParaRPr lang="en-US" sz="2800" dirty="0"/>
          </a:p>
        </p:txBody>
      </p:sp>
      <p:pic>
        <p:nvPicPr>
          <p:cNvPr id="5" name="Picture 4" descr="IMG_17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895" y="2133600"/>
            <a:ext cx="6385740" cy="4254500"/>
          </a:xfrm>
          <a:prstGeom prst="rect">
            <a:avLst/>
          </a:prstGeom>
        </p:spPr>
      </p:pic>
    </p:spTree>
    <p:extLst>
      <p:ext uri="{BB962C8B-B14F-4D97-AF65-F5344CB8AC3E}">
        <p14:creationId xmlns:p14="http://schemas.microsoft.com/office/powerpoint/2010/main" val="426687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624110"/>
            <a:ext cx="9842499" cy="1280890"/>
          </a:xfrm>
        </p:spPr>
        <p:txBody>
          <a:bodyPr/>
          <a:lstStyle/>
          <a:p>
            <a:r>
              <a:rPr lang="en-US" b="1" dirty="0" smtClean="0"/>
              <a:t>Critical Thinking </a:t>
            </a:r>
            <a:r>
              <a:rPr lang="en-US" b="1" dirty="0"/>
              <a:t>and </a:t>
            </a:r>
            <a:r>
              <a:rPr lang="en-US" b="1" dirty="0" smtClean="0"/>
              <a:t>Communications Skills</a:t>
            </a:r>
            <a:endParaRPr lang="en-US" dirty="0"/>
          </a:p>
        </p:txBody>
      </p:sp>
      <p:pic>
        <p:nvPicPr>
          <p:cNvPr id="4" name="Content Placeholder 3"/>
          <p:cNvPicPr>
            <a:picLocks noGrp="1" noChangeAspect="1"/>
          </p:cNvPicPr>
          <p:nvPr>
            <p:ph idx="1"/>
          </p:nvPr>
        </p:nvPicPr>
        <p:blipFill>
          <a:blip r:embed="rId3"/>
          <a:stretch>
            <a:fillRect/>
          </a:stretch>
        </p:blipFill>
        <p:spPr>
          <a:xfrm>
            <a:off x="4352652" y="2133600"/>
            <a:ext cx="5388522" cy="3778250"/>
          </a:xfrm>
          <a:prstGeom prst="rect">
            <a:avLst/>
          </a:prstGeom>
        </p:spPr>
      </p:pic>
    </p:spTree>
    <p:extLst>
      <p:ext uri="{BB962C8B-B14F-4D97-AF65-F5344CB8AC3E}">
        <p14:creationId xmlns:p14="http://schemas.microsoft.com/office/powerpoint/2010/main" val="80634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125" y="544933"/>
            <a:ext cx="8911687" cy="1280890"/>
          </a:xfrm>
        </p:spPr>
        <p:txBody>
          <a:bodyPr/>
          <a:lstStyle/>
          <a:p>
            <a:r>
              <a:rPr lang="en-US" dirty="0">
                <a:hlinkClick r:id="rId3"/>
              </a:rPr>
              <a:t>Core Ideas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four domains—life sciences, physical sciences, earth and space sciences, and engineering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81" y="3014296"/>
            <a:ext cx="4958619" cy="3310303"/>
          </a:xfrm>
          <a:prstGeom prst="rect">
            <a:avLst/>
          </a:prstGeom>
        </p:spPr>
      </p:pic>
      <p:sp>
        <p:nvSpPr>
          <p:cNvPr id="5" name="Rectangle 4"/>
          <p:cNvSpPr/>
          <p:nvPr/>
        </p:nvSpPr>
        <p:spPr>
          <a:xfrm>
            <a:off x="1308100" y="6324599"/>
            <a:ext cx="8178800" cy="307777"/>
          </a:xfrm>
          <a:prstGeom prst="rect">
            <a:avLst/>
          </a:prstGeom>
        </p:spPr>
        <p:txBody>
          <a:bodyPr wrap="square">
            <a:spAutoFit/>
          </a:bodyPr>
          <a:lstStyle/>
          <a:p>
            <a:r>
              <a:rPr lang="en-US" sz="1400" dirty="0"/>
              <a:t>https://belinblank.education.uiowa.edu/students/sstp/img/gallery_1.jpg</a:t>
            </a:r>
          </a:p>
        </p:txBody>
      </p:sp>
    </p:spTree>
    <p:extLst>
      <p:ext uri="{BB962C8B-B14F-4D97-AF65-F5344CB8AC3E}">
        <p14:creationId xmlns:p14="http://schemas.microsoft.com/office/powerpoint/2010/main" val="174742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STEM Practices</a:t>
            </a:r>
            <a:endParaRPr lang="en-US" b="1" dirty="0"/>
          </a:p>
        </p:txBody>
      </p:sp>
      <p:sp>
        <p:nvSpPr>
          <p:cNvPr id="3" name="Content Placeholder 2"/>
          <p:cNvSpPr>
            <a:spLocks noGrp="1"/>
          </p:cNvSpPr>
          <p:nvPr>
            <p:ph idx="1"/>
          </p:nvPr>
        </p:nvSpPr>
        <p:spPr>
          <a:xfrm>
            <a:off x="1774209" y="1905000"/>
            <a:ext cx="8966579" cy="5240740"/>
          </a:xfrm>
        </p:spPr>
        <p:txBody>
          <a:bodyPr/>
          <a:lstStyle/>
          <a:p>
            <a:r>
              <a:rPr lang="en-US" sz="2400" b="1" dirty="0"/>
              <a:t>Asking questions (for science) and defining problems (for engineering) </a:t>
            </a:r>
          </a:p>
          <a:p>
            <a:r>
              <a:rPr lang="en-US" sz="2400" b="1" dirty="0"/>
              <a:t>Developing and using models </a:t>
            </a:r>
          </a:p>
          <a:p>
            <a:r>
              <a:rPr lang="en-US" sz="2400" b="1" dirty="0"/>
              <a:t>Planning and carrying out investigations </a:t>
            </a:r>
          </a:p>
          <a:p>
            <a:r>
              <a:rPr lang="en-US" sz="2400" b="1" dirty="0"/>
              <a:t>Analyzing and interpreting data </a:t>
            </a:r>
          </a:p>
          <a:p>
            <a:r>
              <a:rPr lang="en-US" sz="2400" b="1" dirty="0"/>
              <a:t>Using mathematics and computational thinking </a:t>
            </a:r>
          </a:p>
          <a:p>
            <a:r>
              <a:rPr lang="en-US" sz="2400" b="1" dirty="0"/>
              <a:t>Constructing explanations (for science) and designing solutions (for engineering) </a:t>
            </a:r>
          </a:p>
          <a:p>
            <a:r>
              <a:rPr lang="en-US" sz="2400" b="1" dirty="0"/>
              <a:t>Engaging in argument from evidence </a:t>
            </a:r>
          </a:p>
          <a:p>
            <a:r>
              <a:rPr lang="en-US" sz="2400" b="1" dirty="0"/>
              <a:t>Obtaining, evaluating, and communicating information</a:t>
            </a:r>
          </a:p>
          <a:p>
            <a:endParaRPr lang="en-US" dirty="0"/>
          </a:p>
        </p:txBody>
      </p:sp>
    </p:spTree>
    <p:extLst>
      <p:ext uri="{BB962C8B-B14F-4D97-AF65-F5344CB8AC3E}">
        <p14:creationId xmlns:p14="http://schemas.microsoft.com/office/powerpoint/2010/main" val="155330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Crosscutting Concepts</a:t>
            </a:r>
            <a:endParaRPr lang="en-US" b="1" dirty="0"/>
          </a:p>
        </p:txBody>
      </p:sp>
      <p:sp>
        <p:nvSpPr>
          <p:cNvPr id="3" name="Content Placeholder 2"/>
          <p:cNvSpPr>
            <a:spLocks noGrp="1"/>
          </p:cNvSpPr>
          <p:nvPr>
            <p:ph idx="1"/>
          </p:nvPr>
        </p:nvSpPr>
        <p:spPr>
          <a:xfrm>
            <a:off x="2088107" y="1787857"/>
            <a:ext cx="9648968" cy="4872250"/>
          </a:xfrm>
        </p:spPr>
        <p:txBody>
          <a:bodyPr>
            <a:noAutofit/>
          </a:bodyPr>
          <a:lstStyle/>
          <a:p>
            <a:pPr lvl="0"/>
            <a:r>
              <a:rPr lang="en-US" sz="2800" b="1" dirty="0"/>
              <a:t>Patterns</a:t>
            </a:r>
          </a:p>
          <a:p>
            <a:pPr lvl="0"/>
            <a:r>
              <a:rPr lang="en-US" sz="2800" b="1" dirty="0"/>
              <a:t>Cause and effect: mechanism and explanation</a:t>
            </a:r>
          </a:p>
          <a:p>
            <a:pPr lvl="0"/>
            <a:r>
              <a:rPr lang="en-US" sz="2800" b="1" dirty="0"/>
              <a:t>Scale, proportion, and quantity</a:t>
            </a:r>
          </a:p>
          <a:p>
            <a:pPr lvl="0"/>
            <a:r>
              <a:rPr lang="en-US" sz="2800" b="1" dirty="0"/>
              <a:t>Systems and system models</a:t>
            </a:r>
          </a:p>
          <a:p>
            <a:pPr lvl="0"/>
            <a:r>
              <a:rPr lang="en-US" sz="2800" b="1" dirty="0"/>
              <a:t>Energy and matter: flows, cycles, and conservation</a:t>
            </a:r>
          </a:p>
          <a:p>
            <a:pPr lvl="0"/>
            <a:r>
              <a:rPr lang="en-US" sz="2800" b="1" dirty="0"/>
              <a:t>Structure and function</a:t>
            </a:r>
          </a:p>
          <a:p>
            <a:pPr lvl="0"/>
            <a:r>
              <a:rPr lang="en-US" sz="2800" b="1" dirty="0"/>
              <a:t>Stability and </a:t>
            </a:r>
            <a:r>
              <a:rPr lang="en-US" sz="2800" b="1" dirty="0" smtClean="0"/>
              <a:t>change</a:t>
            </a:r>
            <a:endParaRPr lang="en-US" sz="2800" b="1" dirty="0"/>
          </a:p>
        </p:txBody>
      </p:sp>
    </p:spTree>
    <p:extLst>
      <p:ext uri="{BB962C8B-B14F-4D97-AF65-F5344CB8AC3E}">
        <p14:creationId xmlns:p14="http://schemas.microsoft.com/office/powerpoint/2010/main" val="94203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When and How to do research</a:t>
            </a:r>
            <a:endParaRPr lang="en-US" dirty="0"/>
          </a:p>
        </p:txBody>
      </p:sp>
      <p:sp>
        <p:nvSpPr>
          <p:cNvPr id="3" name="Content Placeholder 2"/>
          <p:cNvSpPr>
            <a:spLocks noGrp="1"/>
          </p:cNvSpPr>
          <p:nvPr>
            <p:ph idx="1"/>
          </p:nvPr>
        </p:nvSpPr>
        <p:spPr/>
        <p:txBody>
          <a:bodyPr/>
          <a:lstStyle/>
          <a:p>
            <a:r>
              <a:rPr lang="en-US" dirty="0" smtClean="0"/>
              <a:t>Summer, Fall, Winter </a:t>
            </a:r>
            <a:r>
              <a:rPr lang="en-US" smtClean="0"/>
              <a:t>or Spring</a:t>
            </a:r>
            <a:endParaRPr lang="en-US" dirty="0" smtClean="0"/>
          </a:p>
          <a:p>
            <a:r>
              <a:rPr lang="en-US" dirty="0" smtClean="0"/>
              <a:t>In School, Home or Natural setting</a:t>
            </a:r>
          </a:p>
          <a:p>
            <a:r>
              <a:rPr lang="en-US" dirty="0" smtClean="0"/>
              <a:t>At a University or Commercial Lab</a:t>
            </a:r>
          </a:p>
          <a:p>
            <a:r>
              <a:rPr lang="en-US" u="sng" dirty="0">
                <a:hlinkClick r:id="rId3"/>
              </a:rPr>
              <a:t>publicly available data </a:t>
            </a:r>
            <a:r>
              <a:rPr lang="en-US" u="sng" dirty="0" smtClean="0">
                <a:hlinkClick r:id="rId3"/>
              </a:rPr>
              <a:t>sets</a:t>
            </a:r>
            <a:endParaRPr lang="en-US" u="sng" dirty="0" smtClean="0"/>
          </a:p>
          <a:p>
            <a:r>
              <a:rPr lang="en-US" u="sng" dirty="0">
                <a:hlinkClick r:id="rId4"/>
              </a:rPr>
              <a:t>citizen science </a:t>
            </a:r>
            <a:r>
              <a:rPr lang="en-US" u="sng" dirty="0" smtClean="0">
                <a:hlinkClick r:id="rId4"/>
              </a:rPr>
              <a:t>project</a:t>
            </a:r>
            <a:endParaRPr lang="en-US" u="sng" dirty="0" smtClean="0"/>
          </a:p>
          <a:p>
            <a:r>
              <a:rPr lang="en-US" dirty="0"/>
              <a:t>working with a local expert or </a:t>
            </a:r>
            <a:r>
              <a:rPr lang="en-US" u="sng" dirty="0">
                <a:hlinkClick r:id="rId5"/>
              </a:rPr>
              <a:t>university faculty </a:t>
            </a:r>
            <a:r>
              <a:rPr lang="en-US" u="sng" dirty="0" smtClean="0">
                <a:hlinkClick r:id="rId5"/>
              </a:rPr>
              <a:t>mentor</a:t>
            </a:r>
            <a:endParaRPr lang="en-US" u="sng" dirty="0" smtClean="0"/>
          </a:p>
          <a:p>
            <a:r>
              <a:rPr lang="en-US" u="sng" dirty="0" smtClean="0">
                <a:hlinkClick r:id="rId6"/>
              </a:rPr>
              <a:t>Summer in CT</a:t>
            </a:r>
            <a:r>
              <a:rPr lang="en-US" u="sng" dirty="0" smtClean="0"/>
              <a:t> </a:t>
            </a:r>
          </a:p>
          <a:p>
            <a:r>
              <a:rPr lang="en-US" u="sng" dirty="0" smtClean="0"/>
              <a:t> </a:t>
            </a:r>
            <a:r>
              <a:rPr lang="en-US" u="sng" dirty="0" smtClean="0">
                <a:hlinkClick r:id="rId7"/>
              </a:rPr>
              <a:t>In Health</a:t>
            </a:r>
            <a:endParaRPr lang="en-US" dirty="0"/>
          </a:p>
        </p:txBody>
      </p:sp>
      <p:sp>
        <p:nvSpPr>
          <p:cNvPr id="4" name="TextBox 3"/>
          <p:cNvSpPr txBox="1"/>
          <p:nvPr/>
        </p:nvSpPr>
        <p:spPr>
          <a:xfrm>
            <a:off x="3766782" y="6277970"/>
            <a:ext cx="4491935" cy="369332"/>
          </a:xfrm>
          <a:prstGeom prst="rect">
            <a:avLst/>
          </a:prstGeom>
          <a:noFill/>
        </p:spPr>
        <p:txBody>
          <a:bodyPr wrap="none" rtlCol="0">
            <a:spAutoFit/>
          </a:bodyPr>
          <a:lstStyle/>
          <a:p>
            <a:r>
              <a:rPr lang="en-US" dirty="0" smtClean="0"/>
              <a:t>Help from my Colleagues at Iowa JSHS</a:t>
            </a:r>
            <a:endParaRPr lang="en-US" dirty="0"/>
          </a:p>
        </p:txBody>
      </p:sp>
    </p:spTree>
    <p:extLst>
      <p:ext uri="{BB962C8B-B14F-4D97-AF65-F5344CB8AC3E}">
        <p14:creationId xmlns:p14="http://schemas.microsoft.com/office/powerpoint/2010/main" val="3457491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266</TotalTime>
  <Words>578</Words>
  <Application>Microsoft Office PowerPoint</Application>
  <PresentationFormat>Widescreen</PresentationFormat>
  <Paragraphs>55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Wisp</vt:lpstr>
      <vt:lpstr>Teacher Conference</vt:lpstr>
      <vt:lpstr>So what’s the connection</vt:lpstr>
      <vt:lpstr>Critical Thinking and Communications Skills</vt:lpstr>
      <vt:lpstr>Core Ideas </vt:lpstr>
      <vt:lpstr>STEM Practices</vt:lpstr>
      <vt:lpstr>Crosscutting Concepts</vt:lpstr>
      <vt:lpstr>Where When and How to do research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Conference</dc:title>
  <dc:creator>Joy</dc:creator>
  <cp:lastModifiedBy>Joy</cp:lastModifiedBy>
  <cp:revision>9</cp:revision>
  <cp:lastPrinted>2019-09-20T22:09:33Z</cp:lastPrinted>
  <dcterms:created xsi:type="dcterms:W3CDTF">2019-09-20T15:40:47Z</dcterms:created>
  <dcterms:modified xsi:type="dcterms:W3CDTF">2019-09-21T00:03:28Z</dcterms:modified>
</cp:coreProperties>
</file>